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0" r:id="rId5"/>
    <p:sldId id="267" r:id="rId6"/>
    <p:sldId id="287" r:id="rId7"/>
    <p:sldId id="264" r:id="rId8"/>
    <p:sldId id="263" r:id="rId9"/>
    <p:sldId id="262" r:id="rId10"/>
    <p:sldId id="265" r:id="rId11"/>
    <p:sldId id="271" r:id="rId12"/>
    <p:sldId id="283" r:id="rId13"/>
    <p:sldId id="273" r:id="rId14"/>
    <p:sldId id="276" r:id="rId15"/>
    <p:sldId id="274" r:id="rId16"/>
    <p:sldId id="275" r:id="rId17"/>
    <p:sldId id="278" r:id="rId18"/>
    <p:sldId id="284" r:id="rId19"/>
    <p:sldId id="280" r:id="rId20"/>
    <p:sldId id="281" r:id="rId21"/>
    <p:sldId id="277" r:id="rId22"/>
    <p:sldId id="266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4588" autoAdjust="0"/>
  </p:normalViewPr>
  <p:slideViewPr>
    <p:cSldViewPr>
      <p:cViewPr varScale="1">
        <p:scale>
          <a:sx n="61" d="100"/>
          <a:sy n="61" d="100"/>
        </p:scale>
        <p:origin x="-16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C34F6-9727-4FAC-9BBA-E4750E868B8B}" type="datetimeFigureOut">
              <a:rPr lang="ru-RU" smtClean="0"/>
              <a:pPr/>
              <a:t>27.11.2022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B2E5D-AF17-4F41-A51F-A3911AC85AF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2624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B2E5D-AF17-4F41-A51F-A3911AC85AF8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630616" cy="158417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ГНЕВ И АГРЕССИЯ.</a:t>
            </a:r>
            <a:br>
              <a:rPr lang="ru-RU" b="1" dirty="0" smtClean="0"/>
            </a:br>
            <a:r>
              <a:rPr lang="ru-RU" b="1" dirty="0" smtClean="0"/>
              <a:t>КАК ОБРАТИТЬ СЕБЕ НА ПОЛЬЗУ?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517232"/>
            <a:ext cx="4464496" cy="112968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подготовил: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педагог-психолог МАДОУ №16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Александрова О.А.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C:\Users\админ\Downloads\Pictures_for_children_with_lions_17_07003712-818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3204864" cy="3312368"/>
          </a:xfrm>
          <a:prstGeom prst="rect">
            <a:avLst/>
          </a:prstGeom>
          <a:noFill/>
        </p:spPr>
      </p:pic>
      <p:pic>
        <p:nvPicPr>
          <p:cNvPr id="1031" name="Picture 7" descr="C:\Users\админ\Downloads\kisspng-lion-clip-art-5afc7711d56da9.019841071526494993874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10131" r="8823"/>
          <a:stretch>
            <a:fillRect/>
          </a:stretch>
        </p:blipFill>
        <p:spPr bwMode="auto">
          <a:xfrm>
            <a:off x="5436096" y="2780928"/>
            <a:ext cx="3456384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/>
          <a:lstStyle/>
          <a:p>
            <a:pPr algn="l"/>
            <a:r>
              <a:rPr lang="ru-RU" b="1" dirty="0" smtClean="0"/>
              <a:t>Виды агрессии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064896" cy="42484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Физическая агрессия </a:t>
            </a:r>
            <a:r>
              <a:rPr lang="ru-RU" dirty="0" smtClean="0">
                <a:solidFill>
                  <a:schemeClr val="tx1"/>
                </a:solidFill>
              </a:rPr>
              <a:t>– использование силы.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Вербальная агрессия </a:t>
            </a:r>
            <a:r>
              <a:rPr lang="ru-RU" dirty="0" smtClean="0">
                <a:solidFill>
                  <a:schemeClr val="tx1"/>
                </a:solidFill>
              </a:rPr>
              <a:t>– нанесение вреда при помощи слов (оскорбления, угрозы).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Прямая </a:t>
            </a:r>
            <a:r>
              <a:rPr lang="ru-RU" dirty="0" smtClean="0">
                <a:solidFill>
                  <a:schemeClr val="tx1"/>
                </a:solidFill>
              </a:rPr>
              <a:t>– непосредственно происходящая.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Косвенная</a:t>
            </a:r>
            <a:r>
              <a:rPr lang="ru-RU" dirty="0" smtClean="0">
                <a:solidFill>
                  <a:schemeClr val="tx1"/>
                </a:solidFill>
              </a:rPr>
              <a:t> – опосредованная (злые шутки, сплетни, ухмылки).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Аутоагрессия</a:t>
            </a:r>
            <a:r>
              <a:rPr lang="ru-RU" dirty="0" smtClean="0">
                <a:solidFill>
                  <a:schemeClr val="tx1"/>
                </a:solidFill>
              </a:rPr>
              <a:t> – причинение вреда себе.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админ\Downloads\b8fa01ae8c901c84c7021690375b9ee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4664"/>
            <a:ext cx="1080120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40161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Агрессия в нашей культуре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\Downloads\otuchit-rebenka-kusat-s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7056784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ownloads\ddd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</a:blip>
          <a:srcRect b="6501"/>
          <a:stretch>
            <a:fillRect/>
          </a:stretch>
        </p:blipFill>
        <p:spPr bwMode="auto">
          <a:xfrm>
            <a:off x="0" y="1268760"/>
            <a:ext cx="9144000" cy="44885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404664"/>
            <a:ext cx="36683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Жертвенность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Косвенная агрессия (И. </a:t>
            </a:r>
            <a:r>
              <a:rPr lang="ru-RU" b="1" dirty="0" err="1" smtClean="0"/>
              <a:t>Млодик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dirty="0" smtClean="0"/>
              <a:t>Сарказм</a:t>
            </a:r>
          </a:p>
          <a:p>
            <a:pPr algn="r">
              <a:buNone/>
            </a:pPr>
            <a:r>
              <a:rPr lang="ru-RU" dirty="0" smtClean="0"/>
              <a:t>«</a:t>
            </a:r>
            <a:r>
              <a:rPr lang="ru-RU" dirty="0" err="1" smtClean="0"/>
              <a:t>Пилешь</a:t>
            </a:r>
            <a:r>
              <a:rPr lang="ru-RU" dirty="0" smtClean="0"/>
              <a:t>»</a:t>
            </a:r>
          </a:p>
          <a:p>
            <a:pPr algn="r">
              <a:buNone/>
            </a:pPr>
            <a:r>
              <a:rPr lang="ru-RU" dirty="0" smtClean="0"/>
              <a:t>Унижение</a:t>
            </a:r>
          </a:p>
          <a:p>
            <a:pPr algn="r">
              <a:buNone/>
            </a:pPr>
            <a:r>
              <a:rPr lang="ru-RU" dirty="0" smtClean="0"/>
              <a:t>Раздражение</a:t>
            </a:r>
          </a:p>
          <a:p>
            <a:pPr algn="r">
              <a:buNone/>
            </a:pPr>
            <a:r>
              <a:rPr lang="ru-RU" dirty="0" smtClean="0"/>
              <a:t>Игнорирование</a:t>
            </a:r>
          </a:p>
          <a:p>
            <a:pPr algn="r">
              <a:buNone/>
            </a:pPr>
            <a:r>
              <a:rPr lang="ru-RU" dirty="0" smtClean="0"/>
              <a:t>Сплетни, интриги</a:t>
            </a:r>
          </a:p>
          <a:p>
            <a:pPr algn="r">
              <a:buNone/>
            </a:pPr>
            <a:r>
              <a:rPr lang="ru-RU" dirty="0" smtClean="0"/>
              <a:t>Демонстративность</a:t>
            </a:r>
          </a:p>
          <a:p>
            <a:pPr algn="r">
              <a:buNone/>
            </a:pPr>
            <a:r>
              <a:rPr lang="ru-RU" dirty="0" smtClean="0"/>
              <a:t>Нападение на ценности другого человека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 descr="C:\Users\админ\Downloads\depositphotos_45562375-stock-illustration-cartoon-woman-danc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731" t="7493" r="19967" b="7082"/>
          <a:stretch>
            <a:fillRect/>
          </a:stretch>
        </p:blipFill>
        <p:spPr bwMode="auto">
          <a:xfrm>
            <a:off x="2123728" y="1412776"/>
            <a:ext cx="259228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1869976" cy="57606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908720"/>
            <a:ext cx="4896544" cy="525658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Запомни мужик!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Женщина, отвечающая на все твои вопросы фразой «Все нормально!» - это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самое опасное явление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в мире!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админ\Downloads\zhena-domashnyaya-buhgalteriya-1920x108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E77B"/>
              </a:clrFrom>
              <a:clrTo>
                <a:srgbClr val="FFE77B">
                  <a:alpha val="0"/>
                </a:srgbClr>
              </a:clrTo>
            </a:clrChange>
          </a:blip>
          <a:srcRect l="31158" r="31654"/>
          <a:stretch>
            <a:fillRect/>
          </a:stretch>
        </p:blipFill>
        <p:spPr bwMode="auto">
          <a:xfrm>
            <a:off x="683568" y="1772816"/>
            <a:ext cx="2664296" cy="372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1"/>
          </a:xfrm>
        </p:spPr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\Desktop\ФОТО Слайды\МОЙ ОПЫТ работы\2018-2019\1509872371189619688.jpg"/>
          <p:cNvPicPr>
            <a:picLocks noChangeAspect="1" noChangeArrowheads="1"/>
          </p:cNvPicPr>
          <p:nvPr/>
        </p:nvPicPr>
        <p:blipFill>
          <a:blip r:embed="rId2" cstate="print"/>
          <a:srcRect t="14300"/>
          <a:stretch>
            <a:fillRect/>
          </a:stretch>
        </p:blipFill>
        <p:spPr bwMode="auto">
          <a:xfrm>
            <a:off x="1475655" y="1700808"/>
            <a:ext cx="6120681" cy="5157192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332656"/>
            <a:ext cx="7992888" cy="144016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b="1" dirty="0" smtClean="0"/>
          </a:p>
          <a:p>
            <a:pPr algn="ctr"/>
            <a:r>
              <a:rPr lang="ru-RU" sz="3600" b="1" dirty="0" smtClean="0"/>
              <a:t>Я белый и пушистый, </a:t>
            </a:r>
          </a:p>
          <a:p>
            <a:pPr algn="ctr"/>
            <a:r>
              <a:rPr lang="ru-RU" sz="3600" b="1" dirty="0" smtClean="0"/>
              <a:t>а это моя подавленная агрессия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9614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Мимика человека, </a:t>
            </a:r>
            <a:br>
              <a:rPr lang="ru-RU" b="1" dirty="0" smtClean="0"/>
            </a:br>
            <a:r>
              <a:rPr lang="ru-RU" b="1" dirty="0" smtClean="0"/>
              <a:t>с подавленным гневом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1916832"/>
            <a:ext cx="3528392" cy="4536504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Мимика сглажена.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Нет искренних эмоций.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админ\Desktop\ФОТО Слайды\МОЙ ОПЫТ работы\2018-2019\70738911_w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3744416" cy="45856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584175"/>
          </a:xfrm>
        </p:spPr>
        <p:txBody>
          <a:bodyPr/>
          <a:lstStyle/>
          <a:p>
            <a:pPr algn="r"/>
            <a:r>
              <a:rPr lang="ru-RU" b="1" dirty="0" smtClean="0"/>
              <a:t>Последствия </a:t>
            </a:r>
            <a:r>
              <a:rPr lang="ru-RU" b="1" dirty="0" smtClean="0"/>
              <a:t>подавленного гнева</a:t>
            </a:r>
            <a:r>
              <a:rPr lang="ru-RU" b="1" dirty="0" smtClean="0"/>
              <a:t>, агрессии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212976"/>
            <a:ext cx="7272808" cy="2736304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Психосоматика, в том числе у детей.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Нарушение контактов 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dirty="0" smtClean="0">
                <a:solidFill>
                  <a:schemeClr val="tx1"/>
                </a:solidFill>
              </a:rPr>
              <a:t>с </a:t>
            </a:r>
            <a:r>
              <a:rPr lang="ru-RU" dirty="0" smtClean="0">
                <a:solidFill>
                  <a:schemeClr val="tx1"/>
                </a:solidFill>
              </a:rPr>
              <a:t>окружающими людьми.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Срывы, человека «несет».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админ\Desktop\ФОТО Слайды\МОЙ ОПЫТ работы\2018-2019\ГНЕВ презент\картинки гнев\kisspng-tiger-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41" t="6473" r="16400" b="20219"/>
          <a:stretch>
            <a:fillRect/>
          </a:stretch>
        </p:blipFill>
        <p:spPr bwMode="auto">
          <a:xfrm>
            <a:off x="323528" y="1268760"/>
            <a:ext cx="2088232" cy="2115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Что делать?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 Разрешить себе злится!</a:t>
            </a:r>
          </a:p>
          <a:p>
            <a:pPr>
              <a:buNone/>
            </a:pPr>
            <a:r>
              <a:rPr lang="ru-RU" dirty="0" smtClean="0"/>
              <a:t>Злитесь чаще, </a:t>
            </a:r>
          </a:p>
          <a:p>
            <a:pPr>
              <a:buNone/>
            </a:pPr>
            <a:r>
              <a:rPr lang="ru-RU" dirty="0" smtClean="0"/>
              <a:t>т.к. если вы станете злится чаще, </a:t>
            </a:r>
          </a:p>
          <a:p>
            <a:pPr>
              <a:buNone/>
            </a:pPr>
            <a:r>
              <a:rPr lang="ru-RU" dirty="0" smtClean="0"/>
              <a:t>вы будете делать это в адекватной форме.</a:t>
            </a:r>
          </a:p>
          <a:p>
            <a:pPr algn="r">
              <a:buNone/>
            </a:pPr>
            <a:r>
              <a:rPr lang="ru-RU" dirty="0" smtClean="0"/>
              <a:t>(Ирина </a:t>
            </a:r>
            <a:r>
              <a:rPr lang="ru-RU" dirty="0" err="1" smtClean="0"/>
              <a:t>Млодик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2</a:t>
            </a:r>
            <a:r>
              <a:rPr lang="ru-RU" dirty="0" smtClean="0"/>
              <a:t>. Развивать способность осознавать свои эмоциональные переживания, свои потребности.</a:t>
            </a:r>
          </a:p>
          <a:p>
            <a:pPr algn="r">
              <a:buNone/>
            </a:pPr>
            <a:endParaRPr lang="ru-RU" dirty="0"/>
          </a:p>
        </p:txBody>
      </p:sp>
      <p:pic>
        <p:nvPicPr>
          <p:cNvPr id="5" name="Picture 2" descr="C:\Users\админ\Desktop\ФОТО Слайды\МОЙ ОПЫТ работы\2018-2019\h-1009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188640"/>
            <a:ext cx="2775198" cy="2709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296143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Адекватное выражение гнева, агрессии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916832"/>
            <a:ext cx="7488832" cy="4104456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1. </a:t>
            </a:r>
            <a:r>
              <a:rPr lang="ru-RU" u="sng" dirty="0" smtClean="0">
                <a:solidFill>
                  <a:schemeClr val="tx1"/>
                </a:solidFill>
              </a:rPr>
              <a:t>Сказать «Стоп»:</a:t>
            </a:r>
          </a:p>
          <a:p>
            <a:pPr marL="457200" indent="-457200" algn="l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«Меня бить нельзя!»</a:t>
            </a:r>
          </a:p>
          <a:p>
            <a:pPr marL="457200" indent="-457200" algn="l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«Мне неприятно!»</a:t>
            </a:r>
          </a:p>
          <a:p>
            <a:pPr marL="457200" indent="-457200" algn="l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«Остановись!»</a:t>
            </a:r>
          </a:p>
          <a:p>
            <a:pPr marL="457200" indent="-457200"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«Мне не нравится!»</a:t>
            </a:r>
          </a:p>
          <a:p>
            <a:pPr marL="457200" indent="-457200"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«Мне не комфортно!»</a:t>
            </a:r>
          </a:p>
          <a:p>
            <a:pPr marL="457200" indent="-457200"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«У вас нет права!»</a:t>
            </a:r>
          </a:p>
          <a:p>
            <a:pPr marL="457200" indent="-457200" algn="l"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908720"/>
            <a:ext cx="4820072" cy="331236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/>
              <a:t>Гнев</a:t>
            </a:r>
            <a:r>
              <a:rPr lang="ru-RU" sz="3600" dirty="0" smtClean="0"/>
              <a:t> – это эмоция , которая рождается </a:t>
            </a:r>
            <a:br>
              <a:rPr lang="ru-RU" sz="3600" dirty="0" smtClean="0"/>
            </a:br>
            <a:r>
              <a:rPr lang="ru-RU" sz="3600" dirty="0" smtClean="0"/>
              <a:t>внутри нас, </a:t>
            </a:r>
            <a:br>
              <a:rPr lang="ru-RU" sz="3600" dirty="0" smtClean="0"/>
            </a:br>
            <a:r>
              <a:rPr lang="ru-RU" sz="3600" dirty="0" smtClean="0"/>
              <a:t>от внутреннего неудовлетворения ожиданий или потребностей.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5013176"/>
            <a:ext cx="1688232" cy="45719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052" name="Picture 4" descr="C:\Users\админ\Downloads\LANGUIDULUS-syndrome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268760"/>
            <a:ext cx="511256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96144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2</a:t>
            </a:r>
            <a:r>
              <a:rPr lang="ru-RU" sz="3200" u="sng" dirty="0" smtClean="0"/>
              <a:t>. Говорить о своих эмоциях и чувствах</a:t>
            </a:r>
            <a:endParaRPr lang="ru-RU" sz="32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920880" cy="4536504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«Я огорчена…»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«Я злюсь …»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«Я раздражаюсь…»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«Я в гневе…»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«Я буквально разваливаюсь на части…»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«Мне было очень больно…»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«Я чувствую себя атакованной тобой…»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631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24135"/>
          </a:xfrm>
        </p:spPr>
        <p:txBody>
          <a:bodyPr>
            <a:normAutofit/>
          </a:bodyPr>
          <a:lstStyle/>
          <a:p>
            <a:pPr algn="l"/>
            <a:r>
              <a:rPr lang="ru-RU" sz="4200" dirty="0" smtClean="0"/>
              <a:t>3. </a:t>
            </a:r>
            <a:r>
              <a:rPr lang="ru-RU" sz="4200" u="sng" dirty="0" smtClean="0"/>
              <a:t>Отреагирование</a:t>
            </a:r>
            <a:endParaRPr lang="ru-RU" sz="42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632848" cy="3865984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Физическая нагрузка.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Рвать бумагу.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Слепить и сломать обидчика.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Кричать.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Практика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355160" cy="23328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1. В детстве, когда я злилась, родители…</a:t>
            </a:r>
          </a:p>
          <a:p>
            <a:pPr>
              <a:buNone/>
            </a:pPr>
            <a:r>
              <a:rPr lang="ru-RU" dirty="0" smtClean="0"/>
              <a:t>2. Я раздражаюсь когда…</a:t>
            </a:r>
          </a:p>
          <a:p>
            <a:pPr>
              <a:buNone/>
            </a:pPr>
            <a:r>
              <a:rPr lang="ru-RU" dirty="0" smtClean="0"/>
              <a:t>3. Я злюсь когда…</a:t>
            </a:r>
          </a:p>
          <a:p>
            <a:pPr>
              <a:buNone/>
            </a:pPr>
            <a:r>
              <a:rPr lang="ru-RU" dirty="0" smtClean="0"/>
              <a:t>4. Я терпеть не могу когда…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 descr="C:\Users\админ\Downloads\14923225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87142">
            <a:off x="4481745" y="3752910"/>
            <a:ext cx="4680520" cy="2980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332656"/>
            <a:ext cx="4246240" cy="1944215"/>
          </a:xfrm>
        </p:spPr>
        <p:txBody>
          <a:bodyPr/>
          <a:lstStyle/>
          <a:p>
            <a:r>
              <a:rPr lang="ru-RU" b="1" dirty="0" smtClean="0"/>
              <a:t>Причины гнева (злости):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140968"/>
            <a:ext cx="7992888" cy="3240360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900" dirty="0" smtClean="0">
                <a:solidFill>
                  <a:schemeClr val="tx1"/>
                </a:solidFill>
              </a:rPr>
              <a:t>физическая, эмоциональная усталость;</a:t>
            </a:r>
          </a:p>
          <a:p>
            <a:pPr algn="l">
              <a:buFontTx/>
              <a:buChar char="-"/>
            </a:pPr>
            <a:r>
              <a:rPr lang="ru-RU" sz="2900" dirty="0" smtClean="0">
                <a:solidFill>
                  <a:schemeClr val="tx1"/>
                </a:solidFill>
              </a:rPr>
              <a:t> реакция на физическую или душевную боль;</a:t>
            </a:r>
          </a:p>
          <a:p>
            <a:pPr algn="l">
              <a:buFontTx/>
              <a:buChar char="-"/>
            </a:pPr>
            <a:r>
              <a:rPr lang="ru-RU" sz="2900" dirty="0" smtClean="0">
                <a:solidFill>
                  <a:schemeClr val="tx1"/>
                </a:solidFill>
              </a:rPr>
              <a:t> реакция «на не то» (не оправдались ожидания);</a:t>
            </a:r>
          </a:p>
          <a:p>
            <a:pPr algn="l">
              <a:buFontTx/>
              <a:buChar char="-"/>
            </a:pPr>
            <a:r>
              <a:rPr lang="ru-RU" sz="2900" dirty="0" smtClean="0">
                <a:solidFill>
                  <a:schemeClr val="tx1"/>
                </a:solidFill>
              </a:rPr>
              <a:t> после других сильных чувств (страх, стыд).</a:t>
            </a:r>
            <a:endParaRPr lang="ru-RU" sz="29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админ\Downloads\dd881bfe6fc221ab5c8d95ef2bfa6d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51300">
            <a:off x="694303" y="303137"/>
            <a:ext cx="3995936" cy="226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19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Шкала </a:t>
            </a:r>
            <a:r>
              <a:rPr lang="ru-RU" sz="3600" b="1" dirty="0" smtClean="0">
                <a:solidFill>
                  <a:srgbClr val="FF0000"/>
                </a:solidFill>
              </a:rPr>
              <a:t>агрессивных</a:t>
            </a:r>
            <a:r>
              <a:rPr lang="ru-RU" sz="3600" b="1" dirty="0" smtClean="0"/>
              <a:t> эмоций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700808"/>
            <a:ext cx="6840760" cy="41044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дмин\Downloads\kisspng-stairs-cartoon-download-on-the-stairs-of-the-villain-5a9a1836789807.78033926152004818249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r="46149"/>
          <a:stretch>
            <a:fillRect/>
          </a:stretch>
        </p:blipFill>
        <p:spPr bwMode="auto">
          <a:xfrm>
            <a:off x="1187624" y="1628800"/>
            <a:ext cx="5688632" cy="45369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5733256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недовольство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5301208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раздражение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4941168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злость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4509120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гнев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4365104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ненависть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3933056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ярость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1"/>
            <a:ext cx="7772400" cy="1800201"/>
          </a:xfrm>
        </p:spPr>
        <p:txBody>
          <a:bodyPr>
            <a:noAutofit/>
          </a:bodyPr>
          <a:lstStyle/>
          <a:p>
            <a:pPr algn="l"/>
            <a:r>
              <a:rPr lang="ru-RU" sz="3400" dirty="0" smtClean="0"/>
              <a:t>На </a:t>
            </a:r>
            <a:r>
              <a:rPr lang="ru-RU" sz="3400" b="1" dirty="0" smtClean="0"/>
              <a:t>физиологическом уровне</a:t>
            </a:r>
            <a:r>
              <a:rPr lang="ru-RU" sz="3400" dirty="0" smtClean="0"/>
              <a:t>, </a:t>
            </a:r>
            <a:br>
              <a:rPr lang="ru-RU" sz="3400" dirty="0" smtClean="0"/>
            </a:br>
            <a:r>
              <a:rPr lang="ru-RU" sz="3400" dirty="0" smtClean="0"/>
              <a:t>гнев – это мощный всплеск адреналина, (активизация мускулатуры).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7704856" cy="2304256"/>
          </a:xfrm>
        </p:spPr>
        <p:txBody>
          <a:bodyPr/>
          <a:lstStyle/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852936"/>
            <a:ext cx="763284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/>
              <a:t>На уровне психики </a:t>
            </a:r>
            <a:r>
              <a:rPr lang="ru-RU" sz="3400" dirty="0" smtClean="0"/>
              <a:t>человек ощущает нарастающее внутреннее напряжение, недовольство, в нём </a:t>
            </a:r>
          </a:p>
          <a:p>
            <a:r>
              <a:rPr lang="ru-RU" sz="3400" dirty="0" smtClean="0"/>
              <a:t>доминирует возбуждение, </a:t>
            </a:r>
          </a:p>
          <a:p>
            <a:r>
              <a:rPr lang="ru-RU" sz="3400" dirty="0" smtClean="0"/>
              <a:t>а не торможение.</a:t>
            </a:r>
            <a:endParaRPr lang="ru-RU" sz="3400" dirty="0"/>
          </a:p>
        </p:txBody>
      </p:sp>
      <p:pic>
        <p:nvPicPr>
          <p:cNvPr id="6" name="Picture 3" descr="C:\Users\админ\Downloads\f32fwesa-768x93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168" y="3429000"/>
            <a:ext cx="291683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Значение в эволюционном развитии</a:t>
            </a:r>
            <a:endParaRPr lang="ru-RU" b="1" dirty="0"/>
          </a:p>
        </p:txBody>
      </p:sp>
      <p:pic>
        <p:nvPicPr>
          <p:cNvPr id="3" name="Picture 2" descr="C:\Users\админ\Downloads\we-mamont-768x48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340768"/>
            <a:ext cx="7704856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152129"/>
          </a:xfrm>
        </p:spPr>
        <p:txBody>
          <a:bodyPr/>
          <a:lstStyle/>
          <a:p>
            <a:r>
              <a:rPr lang="ru-RU" b="1" dirty="0" smtClean="0"/>
              <a:t>Функции гнева: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344816" cy="2880320"/>
          </a:xfrm>
        </p:spPr>
        <p:txBody>
          <a:bodyPr/>
          <a:lstStyle/>
          <a:p>
            <a:pPr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сигнализирует о неблагополучии;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- помогает глубже понять себя;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- мобилизует нашу энергию и помогает достигать цели, защищаться.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админ\Downloads\ba6f78ee638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E4DA"/>
              </a:clrFrom>
              <a:clrTo>
                <a:srgbClr val="C0E4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3356992"/>
            <a:ext cx="4896544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Агрессия</a:t>
            </a:r>
            <a:r>
              <a:rPr lang="ru-RU" dirty="0" smtClean="0"/>
              <a:t> – действия направленные на причинение вреда другому существу или объекту.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556792"/>
            <a:ext cx="4427984" cy="4569371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админ\Desktop\ФОТО Слайды\МОЙ ОПЫТ работы\2018-2019\angry-barking-dogs-coloring-page-vector-16682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404"/>
          <a:stretch>
            <a:fillRect/>
          </a:stretch>
        </p:blipFill>
        <p:spPr bwMode="auto">
          <a:xfrm>
            <a:off x="1835696" y="2348880"/>
            <a:ext cx="626469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700808"/>
            <a:ext cx="5542384" cy="223224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Агрессия – это энергия, необходимая для выживания.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725144"/>
            <a:ext cx="5256584" cy="10081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8" name="Picture 4" descr="C:\Users\админ\Downloads\1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56992"/>
            <a:ext cx="2448272" cy="2808312"/>
          </a:xfrm>
          <a:prstGeom prst="rect">
            <a:avLst/>
          </a:prstGeom>
          <a:noFill/>
        </p:spPr>
      </p:pic>
      <p:pic>
        <p:nvPicPr>
          <p:cNvPr id="1029" name="Picture 5" descr="C:\Users\админ\Downloads\apple-coloring-pages-wallpapers--77804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60648"/>
            <a:ext cx="2592288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1128</TotalTime>
  <Words>445</Words>
  <Application>Microsoft Office PowerPoint</Application>
  <PresentationFormat>Экран (4:3)</PresentationFormat>
  <Paragraphs>97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ГНЕВ И АГРЕССИЯ. КАК ОБРАТИТЬ СЕБЕ НА ПОЛЬЗУ?</vt:lpstr>
      <vt:lpstr>Гнев – это эмоция , которая рождается  внутри нас,  от внутреннего неудовлетворения ожиданий или потребностей.</vt:lpstr>
      <vt:lpstr>Причины гнева (злости):</vt:lpstr>
      <vt:lpstr>Шкала агрессивных эмоций</vt:lpstr>
      <vt:lpstr>На физиологическом уровне,  гнев – это мощный всплеск адреналина, (активизация мускулатуры). </vt:lpstr>
      <vt:lpstr>Значение в эволюционном развитии</vt:lpstr>
      <vt:lpstr>Функции гнева:</vt:lpstr>
      <vt:lpstr>Агрессия – действия направленные на причинение вреда другому существу или объекту.</vt:lpstr>
      <vt:lpstr>Агрессия – это энергия, необходимая для выживания.</vt:lpstr>
      <vt:lpstr>Виды агрессии</vt:lpstr>
      <vt:lpstr>Агрессия в нашей культуре</vt:lpstr>
      <vt:lpstr>Слайд 12</vt:lpstr>
      <vt:lpstr>Косвенная агрессия (И. Млодик)</vt:lpstr>
      <vt:lpstr>Слайд 14</vt:lpstr>
      <vt:lpstr>Слайд 15</vt:lpstr>
      <vt:lpstr>Мимика человека,  с подавленным гневом </vt:lpstr>
      <vt:lpstr>Последствия подавленного гнева, агрессии</vt:lpstr>
      <vt:lpstr>Что делать?</vt:lpstr>
      <vt:lpstr>Адекватное выражение гнева, агрессии</vt:lpstr>
      <vt:lpstr>2. Говорить о своих эмоциях и чувствах</vt:lpstr>
      <vt:lpstr>3. Отреагирование</vt:lpstr>
      <vt:lpstr>Практика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ГНЕВ И АГРЕССИЯ. КАК ОБРАТИТЬ СЕБЕ НА ПОЛЬЗУ.</dc:title>
  <dc:creator>админ</dc:creator>
  <cp:lastModifiedBy>админ</cp:lastModifiedBy>
  <cp:revision>112</cp:revision>
  <dcterms:created xsi:type="dcterms:W3CDTF">2018-12-15T12:29:32Z</dcterms:created>
  <dcterms:modified xsi:type="dcterms:W3CDTF">2022-11-27T14:36:29Z</dcterms:modified>
</cp:coreProperties>
</file>