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62" r:id="rId3"/>
    <p:sldId id="265" r:id="rId4"/>
    <p:sldId id="266" r:id="rId5"/>
    <p:sldId id="272" r:id="rId6"/>
    <p:sldId id="287" r:id="rId7"/>
    <p:sldId id="259" r:id="rId8"/>
    <p:sldId id="269" r:id="rId9"/>
    <p:sldId id="288" r:id="rId10"/>
    <p:sldId id="258" r:id="rId11"/>
    <p:sldId id="276" r:id="rId12"/>
    <p:sldId id="264" r:id="rId13"/>
    <p:sldId id="267" r:id="rId14"/>
    <p:sldId id="268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8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647F70-4EF7-443E-B7F1-6401768885D4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715C68-7C24-41EC-ABCC-B86E146AF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2E3036-0287-4F1C-BD56-03477FCE32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1A48-9604-47A0-8262-4B80968C76B7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1F15-5B9F-4A15-BBBE-B3568D2CC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615-BB1B-42C6-9F75-B12EC9A108EE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74A7-D4DF-48A9-A567-A9A12024D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8442-4879-48DD-B77D-4574F5E0BBF5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EE9B-605D-4543-BA2A-201AF7928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0D25-211E-4358-B184-EFAA306011E3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F23C-2FB1-46B7-BABE-3D31C9945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EF51-5638-4130-8685-16B4ECADB6F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7044-B95C-40F4-984C-441A6875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1D7B-92DB-4C80-BF3B-C4A6378B443A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2FB8-457B-4CBB-AA8C-5E3C5684E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9FE8-E1B6-4686-A0E6-522FE17697A7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0C7A-2692-486F-9E6A-794EB77AC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1916-A9AE-4692-B60E-8C15E9F62625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2CAB-9A1F-4CB6-9166-7F267629A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505D-9C18-4DB1-802A-573B948911DB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D1BA-BDB3-4FCD-82CC-3C1AC46A1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B2E4-A246-4B52-9EC6-18122D306FF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AB8D-B02A-4E98-86E9-235A1FD9A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B356-1BDF-4A8A-A052-D18C09BF0F16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31AA2-8AA2-4B93-A082-DE14E173A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158FDB-4501-4ED3-AA18-889FEE3B7C25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44930-0D3F-48A4-A594-149A58D8C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56"/>
            <a:ext cx="9144000" cy="69008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12377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Советы родителям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для успешной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адаптации детей к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школе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CDDE427-5ADD-4D9F-93D4-BB1DB6F22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 algn="r"/>
            <a:r>
              <a:rPr lang="ru-RU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МАОУ «Школа № 37»</a:t>
            </a:r>
          </a:p>
          <a:p>
            <a:pPr algn="r"/>
            <a:r>
              <a:rPr lang="ru-RU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Ю. В.,</a:t>
            </a:r>
          </a:p>
          <a:p>
            <a:pPr algn="r"/>
            <a:r>
              <a:rPr lang="ru-RU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МАОУ «Школа № 37»</a:t>
            </a:r>
          </a:p>
          <a:p>
            <a:pPr algn="r"/>
            <a:r>
              <a:rPr lang="ru-RU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Гридасова Т. Б.</a:t>
            </a:r>
          </a:p>
        </p:txBody>
      </p:sp>
    </p:spTree>
    <p:extLst>
      <p:ext uri="{BB962C8B-B14F-4D97-AF65-F5344CB8AC3E}">
        <p14:creationId xmlns:p14="http://schemas.microsoft.com/office/powerpoint/2010/main" val="37761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2" y="0"/>
            <a:ext cx="9144000" cy="69008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928621" y="1144504"/>
            <a:ext cx="5544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495" y="714375"/>
            <a:ext cx="78488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ru-RU" sz="3600" b="1" u="sng" dirty="0">
                <a:solidFill>
                  <a:srgbClr val="00B050"/>
                </a:solidFill>
                <a:latin typeface="+mj-lt"/>
              </a:rPr>
              <a:t>Советы родителям:</a:t>
            </a:r>
            <a:endParaRPr lang="ru-RU" sz="3600" dirty="0">
              <a:solidFill>
                <a:srgbClr val="00B050"/>
              </a:solidFill>
              <a:latin typeface="+mj-lt"/>
            </a:endParaRPr>
          </a:p>
          <a:p>
            <a:pPr indent="179388" algn="just"/>
            <a:r>
              <a:rPr lang="ru-RU" sz="2000" b="1" dirty="0">
                <a:solidFill>
                  <a:srgbClr val="C00000"/>
                </a:solidFill>
                <a:latin typeface="+mj-lt"/>
              </a:rPr>
              <a:t>1. Внимательно выслушивайте ребёнка и вникайте во все проблемы, о которых он вам говорит. </a:t>
            </a:r>
          </a:p>
          <a:p>
            <a:pPr indent="179388" algn="just"/>
            <a:r>
              <a:rPr lang="ru-RU" sz="2000" b="1" dirty="0">
                <a:solidFill>
                  <a:srgbClr val="C00000"/>
                </a:solidFill>
                <a:latin typeface="+mj-lt"/>
              </a:rPr>
              <a:t>2. Не высмеивайте его, не унижайте, не приводите в пример тех детей, у которых получается лучше справляться с обучением в школе.</a:t>
            </a:r>
          </a:p>
          <a:p>
            <a:pPr indent="179388" algn="just" eaLnBrk="0" hangingPunct="0"/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3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ru-RU" sz="2000" b="1" dirty="0">
                <a:solidFill>
                  <a:srgbClr val="00B050"/>
                </a:solidFill>
                <a:latin typeface="+mj-lt"/>
              </a:rPr>
              <a:t>Любите ребёнка!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Чаще хвалите его за успехи и достижения. </a:t>
            </a:r>
          </a:p>
          <a:p>
            <a:pPr indent="179388" algn="just"/>
            <a:r>
              <a:rPr lang="ru-RU" sz="2000" b="1" dirty="0">
                <a:solidFill>
                  <a:srgbClr val="C00000"/>
                </a:solidFill>
                <a:latin typeface="+mj-lt"/>
              </a:rPr>
              <a:t>4. Помогите ему, если он с чем-то не справляется, научите и покажите, как правильно, но никогда не выполняйте всё за него. </a:t>
            </a:r>
          </a:p>
          <a:p>
            <a:pPr indent="179388" algn="just"/>
            <a:r>
              <a:rPr lang="ru-RU" sz="2000" b="1" dirty="0">
                <a:solidFill>
                  <a:srgbClr val="C00000"/>
                </a:solidFill>
                <a:latin typeface="+mj-lt"/>
              </a:rPr>
              <a:t>5. Делитесь с ребёнком своим положительным школьным  опытом.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pPr indent="179388" algn="just"/>
            <a:r>
              <a:rPr lang="ru-RU" sz="2000" b="1" dirty="0">
                <a:solidFill>
                  <a:srgbClr val="C00000"/>
                </a:solidFill>
                <a:latin typeface="+mj-lt"/>
              </a:rPr>
              <a:t>6.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Никогда не ругайте ребенка обидными словами за неспособность что-то понять или сделать.</a:t>
            </a:r>
          </a:p>
          <a:p>
            <a:pPr indent="179388" algn="just"/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7. Не запугивайте ребёнка учителем и плохими отметками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  <a:p>
            <a:pPr indent="179388" algn="just"/>
            <a:endParaRPr lang="ru-RU" sz="2000" b="1" dirty="0">
              <a:solidFill>
                <a:srgbClr val="C00000"/>
              </a:solidFill>
              <a:latin typeface="+mn-lt"/>
            </a:endParaRPr>
          </a:p>
          <a:p>
            <a:pPr indent="179388" algn="just"/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908720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33794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5215721"/>
            <a:ext cx="83581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b="1" i="1" dirty="0">
              <a:solidFill>
                <a:srgbClr val="0070C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800" b="1" i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729836"/>
            <a:ext cx="5280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Социальная адаптация</a:t>
            </a:r>
            <a:endParaRPr lang="ru-RU" sz="36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49763" y="2203337"/>
            <a:ext cx="841605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Учите ребёнка быть личностью: иметь собственное мнение, доказывать его, но быть толерантным к мнениям других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rgbClr val="1D1D1D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www.ford.typepad.com/.a/6a00d8341c3c5553ef0120a4c753c0970b-800w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572" y="4206437"/>
            <a:ext cx="2305381" cy="2181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2530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7858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403764" y="1072248"/>
            <a:ext cx="554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ru-RU" sz="3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Советы родителям</a:t>
            </a:r>
            <a:endParaRPr lang="ru-RU" sz="36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84013" y="2005013"/>
            <a:ext cx="72133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1.Учите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ребёнка налаживать взаимоотношения со сверстниками.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R="0" lvl="0" indent="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2.Поддерживайте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контакт с учителем, 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е позволяйте себе высказываться о нём неуважительно в присутствии ребёнка.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R="0" lvl="0" indent="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3.Предоставляйте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ребёнку разумную самостоятельность. </a:t>
            </a:r>
          </a:p>
          <a:p>
            <a:pPr marR="0" lvl="0" indent="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Приучайте к самоконтролю и ответственности.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indent="179388" eaLnBrk="0" hangingPunct="0"/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Поддерживайте  в семье одну тактику воспитания ребёнка и общения с ним.</a:t>
            </a:r>
            <a:endParaRPr lang="ru-RU" sz="20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  <a:p>
            <a:pPr marR="0" lvl="0" indent="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Не ставьте  ребёнку условий.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R="0" lvl="0" indent="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7. Верьте в своего ребёнка, не сомневайтесь в его успехах.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76"/>
            <a:ext cx="9144000" cy="689927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39652" y="960428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 algn="just" eaLnBrk="0" hangingPunct="0"/>
            <a:endParaRPr lang="ru-RU" sz="2400" b="1" dirty="0">
              <a:solidFill>
                <a:srgbClr val="984807"/>
              </a:solidFill>
              <a:latin typeface="Calibri" pitchFamily="34" charset="0"/>
              <a:cs typeface="Times New Roman" pitchFamily="18" charset="0"/>
            </a:endParaRPr>
          </a:p>
          <a:p>
            <a:pPr indent="142875" algn="just" eaLnBrk="0" hangingPunct="0"/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indent="142875" algn="just" eaLnBrk="0" hangingPunct="0"/>
            <a:endParaRPr lang="ru-RU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indent="142875" algn="just" eaLnBrk="0" hangingPunct="0"/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малыш доверит </a:t>
            </a:r>
          </a:p>
          <a:p>
            <a:pPr indent="142875" algn="ctr" eaLnBrk="0" hangingPunct="0"/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вам самое сокровенное.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35842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1793722"/>
            <a:ext cx="7272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3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Помните, что самое большое </a:t>
            </a:r>
            <a:r>
              <a:rPr kumimoji="0" lang="ru-RU" sz="3600" b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родительское счастье </a:t>
            </a:r>
            <a:r>
              <a:rPr kumimoji="0" lang="ru-RU" sz="3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– видеть состоявшихся, умных и благодарных детей!</a:t>
            </a:r>
            <a:endParaRPr kumimoji="0" lang="ru-RU" sz="36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3" name="Picture 2" descr="http://www.fisnyak.ru/_nw/22/2682562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"/>
          <a:stretch>
            <a:fillRect/>
          </a:stretch>
        </p:blipFill>
        <p:spPr bwMode="auto">
          <a:xfrm>
            <a:off x="3275856" y="4005064"/>
            <a:ext cx="2714644" cy="230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770145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62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912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60" y="12023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9144000" cy="6899276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6386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9064" y="1196752"/>
            <a:ext cx="8101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latin typeface="+mn-lt"/>
              </a:rPr>
              <a:t>Адаптация к школе – </a:t>
            </a:r>
            <a:br>
              <a:rPr lang="ru-RU" sz="4000" b="1" dirty="0">
                <a:solidFill>
                  <a:srgbClr val="00B050"/>
                </a:solidFill>
                <a:latin typeface="+mn-lt"/>
              </a:rPr>
            </a:br>
            <a:r>
              <a:rPr lang="ru-RU" sz="4000" b="1" dirty="0">
                <a:solidFill>
                  <a:srgbClr val="993300"/>
                </a:solidFill>
                <a:latin typeface="+mn-lt"/>
              </a:rPr>
              <a:t>это процесс привыкания к новым школьным условиям, который каждый первоклассник переживает и осознает по-своему</a:t>
            </a:r>
            <a:endParaRPr lang="ru-RU" sz="4000" dirty="0">
              <a:solidFill>
                <a:srgbClr val="9933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7858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75656" y="428973"/>
            <a:ext cx="7272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algn="just"/>
            <a:r>
              <a:rPr lang="ru-RU" sz="3200" b="1" i="1" dirty="0">
                <a:solidFill>
                  <a:srgbClr val="E46C0A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3200" b="1" i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Современный первоклассник </a:t>
            </a:r>
          </a:p>
          <a:p>
            <a:pPr indent="539750" algn="just"/>
            <a:r>
              <a:rPr lang="ru-RU" sz="3200" b="1" i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имеет следующие особенности: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28688" y="1428750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1.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У детей </a:t>
            </a:r>
            <a:r>
              <a:rPr lang="ru-RU" sz="2400" b="1" i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большие различия </a:t>
            </a:r>
            <a:r>
              <a:rPr lang="ru-RU" sz="2400" b="1" dirty="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паспортного и физиологического развития. Сегодня нет ни одного класса, где был  бы ровный контингент учащихся.</a:t>
            </a:r>
            <a:endParaRPr lang="ru-RU" sz="2400" b="1" dirty="0">
              <a:solidFill>
                <a:srgbClr val="98480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2571750"/>
            <a:ext cx="7643813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 детей </a:t>
            </a:r>
            <a:r>
              <a:rPr lang="ru-RU" sz="2400" b="1" i="1" dirty="0">
                <a:solidFill>
                  <a:srgbClr val="00B050"/>
                </a:solidFill>
                <a:latin typeface="+mn-lt"/>
              </a:rPr>
              <a:t>обширная информированность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практически по любым вопросам. Но она совершенно бессистемна.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88" y="3643313"/>
            <a:ext cx="78581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3.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У современных детей </a:t>
            </a:r>
            <a:r>
              <a:rPr lang="ru-RU" sz="2400" b="1" i="1" dirty="0">
                <a:solidFill>
                  <a:srgbClr val="00B050"/>
                </a:solidFill>
                <a:latin typeface="+mn-lt"/>
              </a:rPr>
              <a:t>сильнее ощущение своего «Я»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более свободное независимое поведение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88" y="4357688"/>
            <a:ext cx="7500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4.</a:t>
            </a:r>
            <a:r>
              <a:rPr lang="ru-RU" sz="2400" b="1" dirty="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  Наличие </a:t>
            </a:r>
            <a:r>
              <a:rPr lang="ru-RU" sz="2400" b="1" i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недоверчивости</a:t>
            </a:r>
            <a:r>
              <a:rPr lang="ru-RU" sz="2400" b="1" dirty="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 к словам и поступкам взрослых. Нет веры во всё сказанное ими</a:t>
            </a:r>
            <a:r>
              <a:rPr lang="ru-RU" sz="1400" dirty="0">
                <a:latin typeface="Calibri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71563" y="5072063"/>
            <a:ext cx="7215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5.   </a:t>
            </a:r>
            <a:r>
              <a:rPr lang="ru-RU" sz="2400" b="1" dirty="0">
                <a:solidFill>
                  <a:srgbClr val="984807"/>
                </a:solidFill>
                <a:latin typeface="Calibri" pitchFamily="34" charset="0"/>
                <a:cs typeface="Times New Roman" pitchFamily="18" charset="0"/>
              </a:rPr>
              <a:t>У современных детей более </a:t>
            </a:r>
            <a:r>
              <a:rPr lang="ru-RU" sz="2400" b="1" i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слабое здоровье.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5500688"/>
            <a:ext cx="621506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 startAt="6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Они в большинстве своём </a:t>
            </a:r>
            <a:r>
              <a:rPr lang="ru-RU" sz="2400" b="1" i="1" dirty="0">
                <a:solidFill>
                  <a:srgbClr val="00B050"/>
                </a:solidFill>
                <a:latin typeface="+mn-lt"/>
              </a:rPr>
              <a:t>перестали играть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коллективные «дворовые» игры.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AutoNum type="arabicPeriod" startAt="6"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9927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5602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878904" y="1340768"/>
            <a:ext cx="6807896" cy="511256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    Понятие </a:t>
            </a:r>
            <a:r>
              <a:rPr lang="ru-RU" b="1" dirty="0">
                <a:solidFill>
                  <a:srgbClr val="00B050"/>
                </a:solidFill>
                <a:latin typeface="+mj-lt"/>
              </a:rPr>
              <a:t>адаптации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 непосредственно связано с понятием "готовность ребенка к школе" и включает три составляющие: </a:t>
            </a:r>
            <a:r>
              <a:rPr lang="ru-RU" b="1" dirty="0">
                <a:solidFill>
                  <a:srgbClr val="00B050"/>
                </a:solidFill>
                <a:latin typeface="+mj-lt"/>
              </a:rPr>
              <a:t>адаптацию физиологическую, психологическую и социальную, или личностную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9927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31640" y="980728"/>
            <a:ext cx="7355160" cy="5145435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         </a:t>
            </a:r>
            <a:r>
              <a:rPr lang="ru-RU" b="1" dirty="0">
                <a:solidFill>
                  <a:srgbClr val="00B050"/>
                </a:solidFill>
              </a:rPr>
              <a:t>Все составляющие тесно взаимосвязаны, </a:t>
            </a:r>
            <a:r>
              <a:rPr lang="ru-RU" b="1" dirty="0">
                <a:solidFill>
                  <a:srgbClr val="C00000"/>
                </a:solidFill>
              </a:rPr>
              <a:t>недостатки формирования любой из них сказываются на успешности обучения, самочувствии и состоянии здоровья первоклассника, его работоспособности, умении взаимодействовать с педагогом, одноклассниками и подчиняться школьным правилам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18587"/>
            <a:ext cx="9144793" cy="6895174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1072306"/>
            <a:ext cx="6624736" cy="4713387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Работа с родителями в адаптационный период должна быть направлена на повышение их педагогической образованности.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С этой цель мы даём  </a:t>
            </a:r>
            <a:r>
              <a:rPr lang="ru-RU" b="1" dirty="0">
                <a:solidFill>
                  <a:srgbClr val="00B050"/>
                </a:solidFill>
                <a:latin typeface="+mj-lt"/>
              </a:rPr>
              <a:t>советы родителям по преодолению трудностей в адаптации ребёнка </a:t>
            </a:r>
          </a:p>
          <a:p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09" y="-76944"/>
            <a:ext cx="9144000" cy="69008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9458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71625" y="242887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14500" y="908720"/>
            <a:ext cx="742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026" name="Рисунок 3" descr="Усталый мальчик над тетрадь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42256"/>
            <a:ext cx="2981325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Рисунок 4" descr="Девочка в бантах на парт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446" y="4389485"/>
            <a:ext cx="2943225" cy="1962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608336" y="404664"/>
            <a:ext cx="7140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Физиологическая адаптация</a:t>
            </a:r>
            <a:endParaRPr lang="ru-RU" sz="32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" name="Picture 2" descr="http://www.savepic.org/699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3595" y="3835425"/>
            <a:ext cx="2946642" cy="2618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http://ociofull.files.wordpress.com/2007/09/gafa_estudia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4968" y="2132856"/>
            <a:ext cx="3588627" cy="2536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:\My private\Презентации. Шаблоны 2\оформление презентаций\рамочки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32770" name="Picture 2" descr="D:\My private\картинки\Звонок\зво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714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98626"/>
            <a:ext cx="84249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D1D1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2400" b="1" i="0" u="none" strike="noStrike" cap="none" normalizeH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80975" algn="l"/>
              </a:tabLst>
            </a:pPr>
            <a:r>
              <a:rPr lang="ru-RU" sz="3600" b="1" u="sng" dirty="0">
                <a:solidFill>
                  <a:srgbClr val="00B050"/>
                </a:solidFill>
                <a:latin typeface="+mj-lt"/>
              </a:rPr>
              <a:t>Советы родителям: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2000" b="1" dirty="0">
              <a:solidFill>
                <a:srgbClr val="1D1D1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2000" b="1" dirty="0">
              <a:solidFill>
                <a:srgbClr val="1D1D1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ru-RU" sz="1000" b="1" dirty="0">
              <a:solidFill>
                <a:srgbClr val="C0000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Формируйте режим дня первоклассника, отличный от режима дня дошкольника, постепенно.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Возьмите за правило следить за сменой видов деятельности дома.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Не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перегружайте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Times New Roman" pitchFamily="18" charset="0"/>
              </a:rPr>
              <a:t> ребенка, отправляя в 1 класс и  в несколько секций одновременно.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Следите за правильной осанкой ученика.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Правильно освещайте рабочее место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ребёнка.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Следите за правильным питанием первоклассника.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Активизируйте двигательную активность ребёнка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lang="ru-RU" sz="2000" b="1" dirty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Обязательны прогулки на свежем воздухе.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Придерживайтесь правил здорового сна ребёнка – не менее 9,5 часов.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Ограничьте просмотр телепередач и игр за компьютером.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69875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+mn-lt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00808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1635"/>
            <a:ext cx="9144793" cy="6901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22" y="1340768"/>
            <a:ext cx="7920880" cy="1143000"/>
          </a:xfrm>
        </p:spPr>
        <p:txBody>
          <a:bodyPr/>
          <a:lstStyle/>
          <a:p>
            <a:pPr lvl="0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Психологическая адаптация</a:t>
            </a:r>
            <a:br>
              <a:rPr lang="ru-RU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643183"/>
            <a:ext cx="628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«Школа хороша, если в ней хорошо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каждому ребёнку и взрослому»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639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Советы родителям для успешной адаптации детей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Психологическая адаптация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Юлия Валентиновна Андреева</cp:lastModifiedBy>
  <cp:revision>111</cp:revision>
  <dcterms:created xsi:type="dcterms:W3CDTF">2011-04-11T08:43:03Z</dcterms:created>
  <dcterms:modified xsi:type="dcterms:W3CDTF">2021-10-14T12:54:34Z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807787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