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73" r:id="rId3"/>
    <p:sldId id="274" r:id="rId4"/>
    <p:sldId id="283" r:id="rId5"/>
    <p:sldId id="275" r:id="rId6"/>
    <p:sldId id="276" r:id="rId7"/>
    <p:sldId id="277" r:id="rId8"/>
    <p:sldId id="263" r:id="rId9"/>
    <p:sldId id="261" r:id="rId10"/>
    <p:sldId id="265" r:id="rId11"/>
    <p:sldId id="264" r:id="rId12"/>
    <p:sldId id="262" r:id="rId13"/>
    <p:sldId id="260" r:id="rId14"/>
    <p:sldId id="278" r:id="rId15"/>
    <p:sldId id="259" r:id="rId16"/>
    <p:sldId id="266" r:id="rId17"/>
    <p:sldId id="279" r:id="rId18"/>
    <p:sldId id="268" r:id="rId19"/>
    <p:sldId id="267" r:id="rId20"/>
    <p:sldId id="269" r:id="rId21"/>
    <p:sldId id="285" r:id="rId22"/>
    <p:sldId id="287" r:id="rId23"/>
    <p:sldId id="286" r:id="rId24"/>
    <p:sldId id="288" r:id="rId25"/>
    <p:sldId id="289" r:id="rId26"/>
    <p:sldId id="290" r:id="rId27"/>
    <p:sldId id="284" r:id="rId28"/>
    <p:sldId id="281" r:id="rId29"/>
    <p:sldId id="282" r:id="rId30"/>
    <p:sldId id="271" r:id="rId31"/>
    <p:sldId id="270"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9" autoAdjust="0"/>
    <p:restoredTop sz="94660"/>
  </p:normalViewPr>
  <p:slideViewPr>
    <p:cSldViewPr>
      <p:cViewPr varScale="1">
        <p:scale>
          <a:sx n="74" d="100"/>
          <a:sy n="74" d="100"/>
        </p:scale>
        <p:origin x="-127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Місце для дати 3"/>
          <p:cNvSpPr>
            <a:spLocks noGrp="1"/>
          </p:cNvSpPr>
          <p:nvPr>
            <p:ph type="dt" sz="half" idx="10"/>
          </p:nvPr>
        </p:nvSpPr>
        <p:spPr/>
        <p:txBody>
          <a:bodyPr/>
          <a:lstStyle>
            <a:lvl1pPr>
              <a:defRPr/>
            </a:lvl1pPr>
          </a:lstStyle>
          <a:p>
            <a:fld id="{5B106E36-FD25-4E2D-B0AA-010F637433A0}" type="datetimeFigureOut">
              <a:rPr lang="ru-RU" smtClean="0"/>
              <a:pPr/>
              <a:t>18.03.2019</a:t>
            </a:fld>
            <a:endParaRPr lang="ru-RU"/>
          </a:p>
        </p:txBody>
      </p:sp>
      <p:sp>
        <p:nvSpPr>
          <p:cNvPr id="5" name="Місце для нижнього колонтитула 4"/>
          <p:cNvSpPr>
            <a:spLocks noGrp="1"/>
          </p:cNvSpPr>
          <p:nvPr>
            <p:ph type="ftr" sz="quarter" idx="11"/>
          </p:nvPr>
        </p:nvSpPr>
        <p:spPr/>
        <p:txBody>
          <a:bodyPr/>
          <a:lstStyle>
            <a:lvl1pPr>
              <a:defRPr/>
            </a:lvl1pPr>
          </a:lstStyle>
          <a:p>
            <a:endParaRPr lang="ru-RU"/>
          </a:p>
        </p:txBody>
      </p:sp>
      <p:sp>
        <p:nvSpPr>
          <p:cNvPr id="6" name="Місце для номера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Місце для вертикального тексту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ісце для дати 3"/>
          <p:cNvSpPr>
            <a:spLocks noGrp="1"/>
          </p:cNvSpPr>
          <p:nvPr>
            <p:ph type="dt" sz="half" idx="10"/>
          </p:nvPr>
        </p:nvSpPr>
        <p:spPr/>
        <p:txBody>
          <a:bodyPr/>
          <a:lstStyle>
            <a:lvl1pPr>
              <a:defRPr/>
            </a:lvl1pPr>
          </a:lstStyle>
          <a:p>
            <a:fld id="{5B106E36-FD25-4E2D-B0AA-010F637433A0}" type="datetimeFigureOut">
              <a:rPr lang="ru-RU" smtClean="0"/>
              <a:pPr/>
              <a:t>18.03.2019</a:t>
            </a:fld>
            <a:endParaRPr lang="ru-RU"/>
          </a:p>
        </p:txBody>
      </p:sp>
      <p:sp>
        <p:nvSpPr>
          <p:cNvPr id="5" name="Місце для нижнього колонтитула 4"/>
          <p:cNvSpPr>
            <a:spLocks noGrp="1"/>
          </p:cNvSpPr>
          <p:nvPr>
            <p:ph type="ftr" sz="quarter" idx="11"/>
          </p:nvPr>
        </p:nvSpPr>
        <p:spPr/>
        <p:txBody>
          <a:bodyPr/>
          <a:lstStyle>
            <a:lvl1pPr>
              <a:defRPr/>
            </a:lvl1pPr>
          </a:lstStyle>
          <a:p>
            <a:endParaRPr lang="ru-RU"/>
          </a:p>
        </p:txBody>
      </p:sp>
      <p:sp>
        <p:nvSpPr>
          <p:cNvPr id="6" name="Місце для номера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ісце для дати 3"/>
          <p:cNvSpPr>
            <a:spLocks noGrp="1"/>
          </p:cNvSpPr>
          <p:nvPr>
            <p:ph type="dt" sz="half" idx="10"/>
          </p:nvPr>
        </p:nvSpPr>
        <p:spPr/>
        <p:txBody>
          <a:bodyPr/>
          <a:lstStyle>
            <a:lvl1pPr>
              <a:defRPr/>
            </a:lvl1pPr>
          </a:lstStyle>
          <a:p>
            <a:fld id="{5B106E36-FD25-4E2D-B0AA-010F637433A0}" type="datetimeFigureOut">
              <a:rPr lang="ru-RU" smtClean="0"/>
              <a:pPr/>
              <a:t>18.03.2019</a:t>
            </a:fld>
            <a:endParaRPr lang="ru-RU"/>
          </a:p>
        </p:txBody>
      </p:sp>
      <p:sp>
        <p:nvSpPr>
          <p:cNvPr id="5" name="Місце для нижнього колонтитула 4"/>
          <p:cNvSpPr>
            <a:spLocks noGrp="1"/>
          </p:cNvSpPr>
          <p:nvPr>
            <p:ph type="ftr" sz="quarter" idx="11"/>
          </p:nvPr>
        </p:nvSpPr>
        <p:spPr/>
        <p:txBody>
          <a:bodyPr/>
          <a:lstStyle>
            <a:lvl1pPr>
              <a:defRPr/>
            </a:lvl1pPr>
          </a:lstStyle>
          <a:p>
            <a:endParaRPr lang="ru-RU"/>
          </a:p>
        </p:txBody>
      </p:sp>
      <p:sp>
        <p:nvSpPr>
          <p:cNvPr id="6" name="Місце для номера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Місце для вмісту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ісце для дати 3"/>
          <p:cNvSpPr>
            <a:spLocks noGrp="1"/>
          </p:cNvSpPr>
          <p:nvPr>
            <p:ph type="dt" sz="half" idx="10"/>
          </p:nvPr>
        </p:nvSpPr>
        <p:spPr/>
        <p:txBody>
          <a:bodyPr/>
          <a:lstStyle>
            <a:lvl1pPr>
              <a:defRPr/>
            </a:lvl1pPr>
          </a:lstStyle>
          <a:p>
            <a:fld id="{5B106E36-FD25-4E2D-B0AA-010F637433A0}" type="datetimeFigureOut">
              <a:rPr lang="ru-RU" smtClean="0"/>
              <a:pPr/>
              <a:t>18.03.2019</a:t>
            </a:fld>
            <a:endParaRPr lang="ru-RU"/>
          </a:p>
        </p:txBody>
      </p:sp>
      <p:sp>
        <p:nvSpPr>
          <p:cNvPr id="5" name="Місце для нижнього колонтитула 4"/>
          <p:cNvSpPr>
            <a:spLocks noGrp="1"/>
          </p:cNvSpPr>
          <p:nvPr>
            <p:ph type="ftr" sz="quarter" idx="11"/>
          </p:nvPr>
        </p:nvSpPr>
        <p:spPr/>
        <p:txBody>
          <a:bodyPr/>
          <a:lstStyle>
            <a:lvl1pPr>
              <a:defRPr/>
            </a:lvl1pPr>
          </a:lstStyle>
          <a:p>
            <a:endParaRPr lang="ru-RU"/>
          </a:p>
        </p:txBody>
      </p:sp>
      <p:sp>
        <p:nvSpPr>
          <p:cNvPr id="6" name="Місце для номера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Місце для дати 3"/>
          <p:cNvSpPr>
            <a:spLocks noGrp="1"/>
          </p:cNvSpPr>
          <p:nvPr>
            <p:ph type="dt" sz="half" idx="10"/>
          </p:nvPr>
        </p:nvSpPr>
        <p:spPr/>
        <p:txBody>
          <a:bodyPr/>
          <a:lstStyle>
            <a:lvl1pPr>
              <a:defRPr/>
            </a:lvl1pPr>
          </a:lstStyle>
          <a:p>
            <a:fld id="{5B106E36-FD25-4E2D-B0AA-010F637433A0}" type="datetimeFigureOut">
              <a:rPr lang="ru-RU" smtClean="0"/>
              <a:pPr/>
              <a:t>18.03.2019</a:t>
            </a:fld>
            <a:endParaRPr lang="ru-RU"/>
          </a:p>
        </p:txBody>
      </p:sp>
      <p:sp>
        <p:nvSpPr>
          <p:cNvPr id="5" name="Місце для нижнього колонтитула 4"/>
          <p:cNvSpPr>
            <a:spLocks noGrp="1"/>
          </p:cNvSpPr>
          <p:nvPr>
            <p:ph type="ftr" sz="quarter" idx="11"/>
          </p:nvPr>
        </p:nvSpPr>
        <p:spPr/>
        <p:txBody>
          <a:bodyPr/>
          <a:lstStyle>
            <a:lvl1pPr>
              <a:defRPr/>
            </a:lvl1pPr>
          </a:lstStyle>
          <a:p>
            <a:endParaRPr lang="ru-RU"/>
          </a:p>
        </p:txBody>
      </p:sp>
      <p:sp>
        <p:nvSpPr>
          <p:cNvPr id="6" name="Місце для номера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Місце для дати 3"/>
          <p:cNvSpPr>
            <a:spLocks noGrp="1"/>
          </p:cNvSpPr>
          <p:nvPr>
            <p:ph type="dt" sz="half" idx="10"/>
          </p:nvPr>
        </p:nvSpPr>
        <p:spPr/>
        <p:txBody>
          <a:bodyPr/>
          <a:lstStyle>
            <a:lvl1pPr>
              <a:defRPr/>
            </a:lvl1pPr>
          </a:lstStyle>
          <a:p>
            <a:fld id="{5B106E36-FD25-4E2D-B0AA-010F637433A0}" type="datetimeFigureOut">
              <a:rPr lang="ru-RU" smtClean="0"/>
              <a:pPr/>
              <a:t>18.03.2019</a:t>
            </a:fld>
            <a:endParaRPr lang="ru-RU"/>
          </a:p>
        </p:txBody>
      </p:sp>
      <p:sp>
        <p:nvSpPr>
          <p:cNvPr id="6" name="Місце для нижнього колонтитула 4"/>
          <p:cNvSpPr>
            <a:spLocks noGrp="1"/>
          </p:cNvSpPr>
          <p:nvPr>
            <p:ph type="ftr" sz="quarter" idx="11"/>
          </p:nvPr>
        </p:nvSpPr>
        <p:spPr/>
        <p:txBody>
          <a:bodyPr/>
          <a:lstStyle>
            <a:lvl1pPr>
              <a:defRPr/>
            </a:lvl1pPr>
          </a:lstStyle>
          <a:p>
            <a:endParaRPr lang="ru-RU"/>
          </a:p>
        </p:txBody>
      </p:sp>
      <p:sp>
        <p:nvSpPr>
          <p:cNvPr id="7" name="Місце для номера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Місце для дати 3"/>
          <p:cNvSpPr>
            <a:spLocks noGrp="1"/>
          </p:cNvSpPr>
          <p:nvPr>
            <p:ph type="dt" sz="half" idx="10"/>
          </p:nvPr>
        </p:nvSpPr>
        <p:spPr/>
        <p:txBody>
          <a:bodyPr/>
          <a:lstStyle>
            <a:lvl1pPr>
              <a:defRPr/>
            </a:lvl1pPr>
          </a:lstStyle>
          <a:p>
            <a:fld id="{5B106E36-FD25-4E2D-B0AA-010F637433A0}" type="datetimeFigureOut">
              <a:rPr lang="ru-RU" smtClean="0"/>
              <a:pPr/>
              <a:t>18.03.2019</a:t>
            </a:fld>
            <a:endParaRPr lang="ru-RU"/>
          </a:p>
        </p:txBody>
      </p:sp>
      <p:sp>
        <p:nvSpPr>
          <p:cNvPr id="8" name="Місце для нижнього колонтитула 4"/>
          <p:cNvSpPr>
            <a:spLocks noGrp="1"/>
          </p:cNvSpPr>
          <p:nvPr>
            <p:ph type="ftr" sz="quarter" idx="11"/>
          </p:nvPr>
        </p:nvSpPr>
        <p:spPr/>
        <p:txBody>
          <a:bodyPr/>
          <a:lstStyle>
            <a:lvl1pPr>
              <a:defRPr/>
            </a:lvl1pPr>
          </a:lstStyle>
          <a:p>
            <a:endParaRPr lang="ru-RU"/>
          </a:p>
        </p:txBody>
      </p:sp>
      <p:sp>
        <p:nvSpPr>
          <p:cNvPr id="9" name="Місце для номера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Місце для дати 3"/>
          <p:cNvSpPr>
            <a:spLocks noGrp="1"/>
          </p:cNvSpPr>
          <p:nvPr>
            <p:ph type="dt" sz="half" idx="10"/>
          </p:nvPr>
        </p:nvSpPr>
        <p:spPr/>
        <p:txBody>
          <a:bodyPr/>
          <a:lstStyle>
            <a:lvl1pPr>
              <a:defRPr/>
            </a:lvl1pPr>
          </a:lstStyle>
          <a:p>
            <a:fld id="{5B106E36-FD25-4E2D-B0AA-010F637433A0}" type="datetimeFigureOut">
              <a:rPr lang="ru-RU" smtClean="0"/>
              <a:pPr/>
              <a:t>18.03.2019</a:t>
            </a:fld>
            <a:endParaRPr lang="ru-RU"/>
          </a:p>
        </p:txBody>
      </p:sp>
      <p:sp>
        <p:nvSpPr>
          <p:cNvPr id="4" name="Місце для нижнього колонтитула 4"/>
          <p:cNvSpPr>
            <a:spLocks noGrp="1"/>
          </p:cNvSpPr>
          <p:nvPr>
            <p:ph type="ftr" sz="quarter" idx="11"/>
          </p:nvPr>
        </p:nvSpPr>
        <p:spPr/>
        <p:txBody>
          <a:bodyPr/>
          <a:lstStyle>
            <a:lvl1pPr>
              <a:defRPr/>
            </a:lvl1pPr>
          </a:lstStyle>
          <a:p>
            <a:endParaRPr lang="ru-RU"/>
          </a:p>
        </p:txBody>
      </p:sp>
      <p:sp>
        <p:nvSpPr>
          <p:cNvPr id="5" name="Місце для номера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fld id="{5B106E36-FD25-4E2D-B0AA-010F637433A0}" type="datetimeFigureOut">
              <a:rPr lang="ru-RU" smtClean="0"/>
              <a:pPr/>
              <a:t>18.03.2019</a:t>
            </a:fld>
            <a:endParaRPr lang="ru-RU"/>
          </a:p>
        </p:txBody>
      </p:sp>
      <p:sp>
        <p:nvSpPr>
          <p:cNvPr id="3" name="Місце для нижнього колонтитула 4"/>
          <p:cNvSpPr>
            <a:spLocks noGrp="1"/>
          </p:cNvSpPr>
          <p:nvPr>
            <p:ph type="ftr" sz="quarter" idx="11"/>
          </p:nvPr>
        </p:nvSpPr>
        <p:spPr/>
        <p:txBody>
          <a:bodyPr/>
          <a:lstStyle>
            <a:lvl1pPr>
              <a:defRPr/>
            </a:lvl1pPr>
          </a:lstStyle>
          <a:p>
            <a:endParaRPr lang="ru-RU"/>
          </a:p>
        </p:txBody>
      </p:sp>
      <p:sp>
        <p:nvSpPr>
          <p:cNvPr id="4" name="Місце для номера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Місце для дати 3"/>
          <p:cNvSpPr>
            <a:spLocks noGrp="1"/>
          </p:cNvSpPr>
          <p:nvPr>
            <p:ph type="dt" sz="half" idx="10"/>
          </p:nvPr>
        </p:nvSpPr>
        <p:spPr/>
        <p:txBody>
          <a:bodyPr/>
          <a:lstStyle>
            <a:lvl1pPr>
              <a:defRPr/>
            </a:lvl1pPr>
          </a:lstStyle>
          <a:p>
            <a:fld id="{5B106E36-FD25-4E2D-B0AA-010F637433A0}" type="datetimeFigureOut">
              <a:rPr lang="ru-RU" smtClean="0"/>
              <a:pPr/>
              <a:t>18.03.2019</a:t>
            </a:fld>
            <a:endParaRPr lang="ru-RU"/>
          </a:p>
        </p:txBody>
      </p:sp>
      <p:sp>
        <p:nvSpPr>
          <p:cNvPr id="6" name="Місце для нижнього колонтитула 4"/>
          <p:cNvSpPr>
            <a:spLocks noGrp="1"/>
          </p:cNvSpPr>
          <p:nvPr>
            <p:ph type="ftr" sz="quarter" idx="11"/>
          </p:nvPr>
        </p:nvSpPr>
        <p:spPr/>
        <p:txBody>
          <a:bodyPr/>
          <a:lstStyle>
            <a:lvl1pPr>
              <a:defRPr/>
            </a:lvl1pPr>
          </a:lstStyle>
          <a:p>
            <a:endParaRPr lang="ru-RU"/>
          </a:p>
        </p:txBody>
      </p:sp>
      <p:sp>
        <p:nvSpPr>
          <p:cNvPr id="7" name="Місце для номера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Місце для зображення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Місце для дати 3"/>
          <p:cNvSpPr>
            <a:spLocks noGrp="1"/>
          </p:cNvSpPr>
          <p:nvPr>
            <p:ph type="dt" sz="half" idx="10"/>
          </p:nvPr>
        </p:nvSpPr>
        <p:spPr/>
        <p:txBody>
          <a:bodyPr/>
          <a:lstStyle>
            <a:lvl1pPr>
              <a:defRPr/>
            </a:lvl1pPr>
          </a:lstStyle>
          <a:p>
            <a:fld id="{5B106E36-FD25-4E2D-B0AA-010F637433A0}" type="datetimeFigureOut">
              <a:rPr lang="ru-RU" smtClean="0"/>
              <a:pPr/>
              <a:t>18.03.2019</a:t>
            </a:fld>
            <a:endParaRPr lang="ru-RU"/>
          </a:p>
        </p:txBody>
      </p:sp>
      <p:sp>
        <p:nvSpPr>
          <p:cNvPr id="6" name="Місце для нижнього колонтитула 4"/>
          <p:cNvSpPr>
            <a:spLocks noGrp="1"/>
          </p:cNvSpPr>
          <p:nvPr>
            <p:ph type="ftr" sz="quarter" idx="11"/>
          </p:nvPr>
        </p:nvSpPr>
        <p:spPr/>
        <p:txBody>
          <a:bodyPr/>
          <a:lstStyle>
            <a:lvl1pPr>
              <a:defRPr/>
            </a:lvl1pPr>
          </a:lstStyle>
          <a:p>
            <a:endParaRPr lang="ru-RU"/>
          </a:p>
        </p:txBody>
      </p:sp>
      <p:sp>
        <p:nvSpPr>
          <p:cNvPr id="7" name="Місце для номера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0" r="-10000"/>
          </a:stretch>
        </a:blipFill>
        <a:effectLst/>
      </p:bgPr>
    </p:bg>
    <p:spTree>
      <p:nvGrpSpPr>
        <p:cNvPr id="1" name=""/>
        <p:cNvGrpSpPr/>
        <p:nvPr/>
      </p:nvGrpSpPr>
      <p:grpSpPr>
        <a:xfrm>
          <a:off x="0" y="0"/>
          <a:ext cx="0" cy="0"/>
          <a:chOff x="0" y="0"/>
          <a:chExt cx="0" cy="0"/>
        </a:xfrm>
      </p:grpSpPr>
      <p:sp>
        <p:nvSpPr>
          <p:cNvPr id="1026" name="Місце для заголовка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smtClean="0"/>
              <a:t>Зразок заголовка</a:t>
            </a:r>
            <a:endParaRPr lang="ru-RU" smtClean="0"/>
          </a:p>
        </p:txBody>
      </p:sp>
      <p:sp>
        <p:nvSpPr>
          <p:cNvPr id="1027" name="Місце для тексту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smtClean="0"/>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5B106E36-FD25-4E2D-B0AA-010F637433A0}" type="datetimeFigureOut">
              <a:rPr lang="ru-RU" smtClean="0"/>
              <a:pPr/>
              <a:t>18.03.2019</a:t>
            </a:fld>
            <a:endParaRPr lang="ru-RU"/>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endParaRPr lang="ru-RU"/>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images.yandex.ru/yandsearch?img_url=http://logoped.sch996.edusite.ru/images/clip_image010.jpg&amp;iorient=&amp;ih=&amp;icolor=&amp;site=&amp;text=%D0%B0%D1%80%D1%82%D0%B8%D0%BA%D1%83%D0%BB%D1%8F%D1%86%D0%B8%D0%BE%D0%BD%D0%BD%D0%B0%D1%8F%20%D0%B3%D0%B8%D0%BC%D0%BD%D0%B0%D1%81%D1%82%D0%B8%D0%BA%D0%B0%20%D0%B3%D1%80%D0%B8%D0%B1%D0%BE%D0%BA&amp;iw=&amp;wp=&amp;pos=0&amp;recent=&amp;type=&amp;isize=&amp;rpt=simage&amp;itype=&amp;nojs=1" TargetMode="External"/><Relationship Id="rId1" Type="http://schemas.openxmlformats.org/officeDocument/2006/relationships/slideLayout" Target="../slideLayouts/slideLayout8.xml"/><Relationship Id="rId4" Type="http://schemas.openxmlformats.org/officeDocument/2006/relationships/image" Target="../media/image55.gif"/></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ceolte.com/img/307.files/image531.jpg" TargetMode="External"/><Relationship Id="rId1" Type="http://schemas.openxmlformats.org/officeDocument/2006/relationships/slideLayout" Target="../slideLayouts/slideLayout8.xml"/><Relationship Id="rId4" Type="http://schemas.openxmlformats.org/officeDocument/2006/relationships/image" Target="../media/image57.gif"/></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images.yandex.ru/yandsearch?img_url=http://logoped.sch996.edusite.ru/images/clip_image010.jpg&amp;iorient=&amp;ih=&amp;nojs=1&amp;icolor=&amp;site=&amp;text=%D0%90%D1%80%D1%82%D0%B8%D0%BA%D1%83%D0%BB%D1%8F%D1%86%D0%B8%D0%BE%D0%BD%D0%BD%D0%B0%D1%8F%20%D0%B3%D0%B8%D0%BC%D0%BD%D0%B0%D1%81%D1%82%D0%B8%D0%BA%D0%B0%20%D0%B3%D1%80%D0%B8%D0%B1%D0%BE%D0%BA&amp;iw=&amp;wp=&amp;pos=0&amp;recent=&amp;type=&amp;isize=&amp;rpt=simage&amp;itype=" TargetMode="External"/><Relationship Id="rId1" Type="http://schemas.openxmlformats.org/officeDocument/2006/relationships/slideLayout" Target="../slideLayouts/slideLayout8.xml"/><Relationship Id="rId4" Type="http://schemas.openxmlformats.org/officeDocument/2006/relationships/image" Target="../media/image58.gif"/></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images.yandex.ru/yandsearch?img_url=http://logoped.sch996.edusite.ru/images/clip_image012.jpg&amp;iorient=&amp;ih=&amp;icolor=&amp;p=1&amp;site=&amp;text=%D0%BC%D0%B0%D0%BB%D1%8F%D1%80&amp;iw=&amp;wp=&amp;pos=41&amp;recent=&amp;type=&amp;isize=&amp;rpt=simage&amp;itype=&amp;nojs=1" TargetMode="External"/><Relationship Id="rId1" Type="http://schemas.openxmlformats.org/officeDocument/2006/relationships/slideLayout" Target="../slideLayouts/slideLayout8.xml"/><Relationship Id="rId4" Type="http://schemas.openxmlformats.org/officeDocument/2006/relationships/image" Target="../media/image60.gif"/></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ceolte.com/img/307.files/image490.jpg" TargetMode="External"/><Relationship Id="rId1" Type="http://schemas.openxmlformats.org/officeDocument/2006/relationships/slideLayout" Target="../slideLayouts/slideLayout8.xml"/><Relationship Id="rId6" Type="http://schemas.openxmlformats.org/officeDocument/2006/relationships/image" Target="../media/image63.gif"/><Relationship Id="rId5" Type="http://schemas.openxmlformats.org/officeDocument/2006/relationships/image" Target="../media/image62.jpeg"/><Relationship Id="rId4" Type="http://schemas.openxmlformats.org/officeDocument/2006/relationships/hyperlink" Target="http://images.yandex.ru/yandsearch?img_url=http://demosfen-plus.ucoz.ru/kartinri/k3.png&amp;iorient=&amp;ih=&amp;nojs=1&amp;icolor=&amp;site=&amp;text=%D0%B0%D1%80%D1%82%D0%B8%D0%BA%D1%83%D0%BB%D1%8F%D1%86%D0%B8%D0%BE%D0%BD%D0%BD%D0%B0%D1%8F%20%D0%B3%D0%B8%D0%BC%D0%BD%D0%B0%D1%81%D1%82%D0%B8%D0%BA%D0%B0%20%D0%9F%D0%BE%D1%87%D0%B8%D1%81%D1%82%D0%B8%D0%BC%20%D0%B7%D1%83%D0%B1%D0%BA%D0%B8&amp;iw=&amp;wp=&amp;pos=1&amp;recent=&amp;type=&amp;isize=&amp;rpt=simage&amp;ityp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images.yandex.ru/yandsearch?img_url=http://lib.podelise.ru/tw_files2/urls_35/2/d-1793/1793_html_2d6907b8.jpg&amp;iorient=&amp;ih=&amp;nojs=1&amp;icolor=&amp;site=&amp;text=%D0%B0%D1%80%D1%82%D0%B8%D0%BA%D1%83%D0%BB%D1%8F%D1%86%D0%B8%D0%BE%D0%BD%D0%BD%D0%B0%D1%8F%20%D0%B3%D0%B8%D0%BC%D0%BD%D0%B0%D1%81%D1%82%D0%B8%D0%BA%D0%B0%20%D0%BA%D0%B0%D1%87%D0%B5%D0%BB%D0%B8&amp;iw=&amp;wp=&amp;pos=27&amp;recent=&amp;type=&amp;isize=&amp;rpt=simage&amp;itype=" TargetMode="External"/><Relationship Id="rId1" Type="http://schemas.openxmlformats.org/officeDocument/2006/relationships/slideLayout" Target="../slideLayouts/slideLayout8.xml"/><Relationship Id="rId4" Type="http://schemas.openxmlformats.org/officeDocument/2006/relationships/image" Target="../media/image65.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587350"/>
            <a:ext cx="8062912" cy="1337593"/>
          </a:xfrm>
        </p:spPr>
        <p:txBody>
          <a:bodyPr>
            <a:normAutofit fontScale="90000"/>
          </a:bodyPr>
          <a:lstStyle/>
          <a:p>
            <a:pPr algn="ctr"/>
            <a:r>
              <a:rPr lang="ru-RU" sz="5400" b="1" dirty="0" smtClean="0">
                <a:solidFill>
                  <a:schemeClr val="tx1"/>
                </a:solidFill>
                <a:effectLst>
                  <a:outerShdw blurRad="38100" dist="38100" dir="2700000" algn="tl">
                    <a:srgbClr val="000000">
                      <a:alpha val="43137"/>
                    </a:srgbClr>
                  </a:outerShdw>
                </a:effectLst>
              </a:rPr>
              <a:t>Возможности использования программы «Речецветик»</a:t>
            </a:r>
            <a:endParaRPr lang="ru-RU" sz="5400" b="1" dirty="0">
              <a:solidFill>
                <a:schemeClr val="tx1"/>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219115" y="2988812"/>
            <a:ext cx="8424936" cy="1808340"/>
          </a:xfrm>
        </p:spPr>
        <p:txBody>
          <a:bodyPr>
            <a:normAutofit fontScale="92500" lnSpcReduction="10000"/>
          </a:bodyPr>
          <a:lstStyle/>
          <a:p>
            <a:endParaRPr lang="ru-RU" sz="3900" dirty="0" smtClean="0">
              <a:solidFill>
                <a:schemeClr val="tx1"/>
              </a:solidFill>
            </a:endParaRPr>
          </a:p>
          <a:p>
            <a:r>
              <a:rPr lang="ru-RU" sz="3900" b="1" dirty="0">
                <a:solidFill>
                  <a:schemeClr val="tx1"/>
                </a:solidFill>
                <a:effectLst>
                  <a:outerShdw blurRad="38100" dist="38100" dir="2700000" algn="tl">
                    <a:srgbClr val="000000">
                      <a:alpha val="43137"/>
                    </a:srgbClr>
                  </a:outerShdw>
                </a:effectLst>
              </a:rPr>
              <a:t>д</a:t>
            </a:r>
            <a:r>
              <a:rPr lang="ru-RU" sz="3900" b="1" dirty="0" smtClean="0">
                <a:solidFill>
                  <a:schemeClr val="tx1"/>
                </a:solidFill>
                <a:effectLst>
                  <a:outerShdw blurRad="38100" dist="38100" dir="2700000" algn="tl">
                    <a:srgbClr val="000000">
                      <a:alpha val="43137"/>
                    </a:srgbClr>
                  </a:outerShdw>
                </a:effectLst>
              </a:rPr>
              <a:t>ля работы </a:t>
            </a:r>
          </a:p>
          <a:p>
            <a:r>
              <a:rPr lang="ru-RU" sz="3900" b="1" dirty="0" smtClean="0">
                <a:solidFill>
                  <a:schemeClr val="tx1"/>
                </a:solidFill>
                <a:effectLst>
                  <a:outerShdw blurRad="38100" dist="38100" dir="2700000" algn="tl">
                    <a:srgbClr val="000000">
                      <a:alpha val="43137"/>
                    </a:srgbClr>
                  </a:outerShdw>
                </a:effectLst>
              </a:rPr>
              <a:t>с детьми ОВЗ</a:t>
            </a:r>
          </a:p>
          <a:p>
            <a:endParaRPr lang="ru-RU" sz="3900" b="1" dirty="0" smtClean="0">
              <a:solidFill>
                <a:schemeClr val="tx1"/>
              </a:solidFill>
              <a:effectLst>
                <a:outerShdw blurRad="38100" dist="38100" dir="2700000" algn="tl">
                  <a:srgbClr val="000000">
                    <a:alpha val="43137"/>
                  </a:srgbClr>
                </a:outerShdw>
              </a:effectLst>
            </a:endParaRPr>
          </a:p>
        </p:txBody>
      </p:sp>
      <p:sp>
        <p:nvSpPr>
          <p:cNvPr id="24" name="TextBox 23"/>
          <p:cNvSpPr txBox="1"/>
          <p:nvPr/>
        </p:nvSpPr>
        <p:spPr>
          <a:xfrm>
            <a:off x="2555776" y="4653136"/>
            <a:ext cx="6264696" cy="646331"/>
          </a:xfrm>
          <a:prstGeom prst="rect">
            <a:avLst/>
          </a:prstGeom>
          <a:noFill/>
        </p:spPr>
        <p:txBody>
          <a:bodyPr wrap="square" rtlCol="0">
            <a:spAutoFit/>
          </a:bodyPr>
          <a:lstStyle/>
          <a:p>
            <a:pPr algn="r"/>
            <a:r>
              <a:rPr lang="ru-RU" b="1" dirty="0" smtClean="0">
                <a:effectLst>
                  <a:outerShdw blurRad="38100" dist="38100" dir="2700000" algn="tl">
                    <a:srgbClr val="000000">
                      <a:alpha val="43137"/>
                    </a:srgbClr>
                  </a:outerShdw>
                </a:effectLst>
              </a:rPr>
              <a:t>Подготовила : Попова М.А., </a:t>
            </a:r>
          </a:p>
          <a:p>
            <a:pPr algn="r"/>
            <a:r>
              <a:rPr lang="ru-RU" b="1" dirty="0" smtClean="0">
                <a:effectLst>
                  <a:outerShdw blurRad="38100" dist="38100" dir="2700000" algn="tl">
                    <a:srgbClr val="000000">
                      <a:alpha val="43137"/>
                    </a:srgbClr>
                  </a:outerShdw>
                </a:effectLst>
              </a:rPr>
              <a:t>Учитель  МАОУ «Школа №13»</a:t>
            </a:r>
            <a:endParaRPr lang="ru-RU" b="1" dirty="0">
              <a:effectLst>
                <a:outerShdw blurRad="38100" dist="38100" dir="2700000" algn="tl">
                  <a:srgbClr val="000000">
                    <a:alpha val="43137"/>
                  </a:srgbClr>
                </a:outerShdw>
              </a:effectLst>
            </a:endParaRPr>
          </a:p>
        </p:txBody>
      </p:sp>
      <p:sp>
        <p:nvSpPr>
          <p:cNvPr id="25" name="TextBox 24"/>
          <p:cNvSpPr txBox="1"/>
          <p:nvPr/>
        </p:nvSpPr>
        <p:spPr>
          <a:xfrm>
            <a:off x="3851920" y="6453336"/>
            <a:ext cx="1436419" cy="646331"/>
          </a:xfrm>
          <a:prstGeom prst="rect">
            <a:avLst/>
          </a:prstGeom>
          <a:noFill/>
        </p:spPr>
        <p:txBody>
          <a:bodyPr wrap="none" rtlCol="0">
            <a:spAutoFit/>
          </a:bodyPr>
          <a:lstStyle/>
          <a:p>
            <a:r>
              <a:rPr lang="ru-RU" dirty="0" err="1" smtClean="0"/>
              <a:t>г.В.Новгород</a:t>
            </a:r>
            <a:endParaRPr lang="ru-RU" dirty="0"/>
          </a:p>
          <a:p>
            <a:endParaRPr lang="ru-RU" dirty="0"/>
          </a:p>
        </p:txBody>
      </p:sp>
      <p:pic>
        <p:nvPicPr>
          <p:cNvPr id="27" name="Рисунок 26" descr="51.gif"/>
          <p:cNvPicPr>
            <a:picLocks noChangeAspect="1"/>
          </p:cNvPicPr>
          <p:nvPr/>
        </p:nvPicPr>
        <p:blipFill>
          <a:blip r:embed="rId3" cstate="print"/>
          <a:stretch>
            <a:fillRect/>
          </a:stretch>
        </p:blipFill>
        <p:spPr>
          <a:xfrm>
            <a:off x="539552" y="3861048"/>
            <a:ext cx="2205782" cy="2808312"/>
          </a:xfrm>
          <a:prstGeom prst="rect">
            <a:avLst/>
          </a:prstGeom>
          <a:ln>
            <a:noFill/>
          </a:ln>
          <a:effectLst>
            <a:softEdge rad="112500"/>
          </a:effectLst>
        </p:spPr>
      </p:pic>
    </p:spTree>
    <p:extLst>
      <p:ext uri="{BB962C8B-B14F-4D97-AF65-F5344CB8AC3E}">
        <p14:creationId xmlns:p14="http://schemas.microsoft.com/office/powerpoint/2010/main" val="422129605"/>
      </p:ext>
    </p:extLst>
  </p:cSld>
  <p:clrMapOvr>
    <a:masterClrMapping/>
  </p:clrMapOvr>
  <p:transition spd="slow">
    <p:fade/>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908720"/>
            <a:ext cx="7704856" cy="2062103"/>
          </a:xfrm>
          <a:prstGeom prst="rect">
            <a:avLst/>
          </a:prstGeom>
        </p:spPr>
        <p:txBody>
          <a:bodyPr wrap="square">
            <a:spAutoFit/>
          </a:bodyPr>
          <a:lstStyle/>
          <a:p>
            <a:r>
              <a:rPr lang="ru-RU" sz="2400" b="1" dirty="0" smtClean="0">
                <a:solidFill>
                  <a:schemeClr val="accent3">
                    <a:lumMod val="50000"/>
                  </a:schemeClr>
                </a:solidFill>
              </a:rPr>
              <a:t>                                 Игры – шнуровки                                                                                </a:t>
            </a:r>
          </a:p>
          <a:p>
            <a:endParaRPr lang="ru-RU" sz="2400" b="1" dirty="0" smtClean="0">
              <a:solidFill>
                <a:schemeClr val="accent3">
                  <a:lumMod val="50000"/>
                </a:schemeClr>
              </a:solidFill>
            </a:endParaRPr>
          </a:p>
          <a:p>
            <a:r>
              <a:rPr lang="ru-RU" sz="2000" b="1" dirty="0" smtClean="0">
                <a:latin typeface="Times New Roman" panose="02020603050405020304" pitchFamily="18" charset="0"/>
                <a:cs typeface="Times New Roman" panose="02020603050405020304" pitchFamily="18" charset="0"/>
              </a:rPr>
              <a:t>Можно использовать как фабричного производства, так и выполненные своими руками. Такие игры развивают пространственную ориентировку, внимание,  творческие способности</a:t>
            </a:r>
            <a:endParaRPr lang="ru-RU" sz="2000" b="1" dirty="0">
              <a:latin typeface="Times New Roman" panose="02020603050405020304" pitchFamily="18" charset="0"/>
              <a:cs typeface="Times New Roman" panose="02020603050405020304" pitchFamily="18" charset="0"/>
            </a:endParaRPr>
          </a:p>
        </p:txBody>
      </p:sp>
      <p:pic>
        <p:nvPicPr>
          <p:cNvPr id="4" name="Picture 22" descr="http://im3-tub-ru.yandex.net/i?id=bc481ac31f536375722527051c454ba2-124-144&amp;n=21"/>
          <p:cNvPicPr>
            <a:picLocks noChangeAspect="1" noChangeArrowheads="1"/>
          </p:cNvPicPr>
          <p:nvPr/>
        </p:nvPicPr>
        <p:blipFill>
          <a:blip r:embed="rId2" cstate="print"/>
          <a:srcRect/>
          <a:stretch>
            <a:fillRect/>
          </a:stretch>
        </p:blipFill>
        <p:spPr bwMode="auto">
          <a:xfrm>
            <a:off x="2627784" y="3140968"/>
            <a:ext cx="5402088" cy="3717032"/>
          </a:xfrm>
          <a:prstGeom prst="rect">
            <a:avLst/>
          </a:prstGeom>
          <a:noFill/>
          <a:effectLst>
            <a:glow rad="139700">
              <a:schemeClr val="accent2">
                <a:satMod val="175000"/>
                <a:alpha val="40000"/>
              </a:schemeClr>
            </a:glow>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476672"/>
            <a:ext cx="2808312" cy="461665"/>
          </a:xfrm>
          <a:prstGeom prst="rect">
            <a:avLst/>
          </a:prstGeom>
        </p:spPr>
        <p:txBody>
          <a:bodyPr wrap="square">
            <a:spAutoFit/>
          </a:bodyPr>
          <a:lstStyle/>
          <a:p>
            <a:r>
              <a:rPr lang="ru-RU" sz="2400" b="1" dirty="0" smtClean="0">
                <a:solidFill>
                  <a:schemeClr val="accent3">
                    <a:lumMod val="50000"/>
                  </a:schemeClr>
                </a:solidFill>
              </a:rPr>
              <a:t> Игры с бусинами</a:t>
            </a:r>
            <a:endParaRPr lang="ru-RU" sz="2400" b="1" dirty="0">
              <a:solidFill>
                <a:schemeClr val="accent3">
                  <a:lumMod val="50000"/>
                </a:schemeClr>
              </a:solidFill>
            </a:endParaRPr>
          </a:p>
        </p:txBody>
      </p:sp>
      <p:pic>
        <p:nvPicPr>
          <p:cNvPr id="3" name="Picture 8" descr="http://im1-tub-ru.yandex.net/i?id=57982c9c079c7e75aaf45548695a75da-39-144&amp;n=21"/>
          <p:cNvPicPr>
            <a:picLocks noChangeAspect="1" noChangeArrowheads="1"/>
          </p:cNvPicPr>
          <p:nvPr/>
        </p:nvPicPr>
        <p:blipFill>
          <a:blip r:embed="rId2" cstate="print"/>
          <a:srcRect/>
          <a:stretch>
            <a:fillRect/>
          </a:stretch>
        </p:blipFill>
        <p:spPr bwMode="auto">
          <a:xfrm>
            <a:off x="314888" y="3284984"/>
            <a:ext cx="2518280" cy="1860798"/>
          </a:xfrm>
          <a:prstGeom prst="rect">
            <a:avLst/>
          </a:prstGeom>
          <a:noFill/>
          <a:effectLst>
            <a:glow rad="139700">
              <a:schemeClr val="accent2">
                <a:satMod val="175000"/>
                <a:alpha val="40000"/>
              </a:schemeClr>
            </a:glow>
            <a:softEdge rad="63500"/>
          </a:effectLst>
        </p:spPr>
      </p:pic>
      <p:pic>
        <p:nvPicPr>
          <p:cNvPr id="4" name="Picture 2" descr="http://im3-tub-ru.yandex.net/i?id=87f0d8994c54b3e54361f92641cf7603-76-144&amp;n=21"/>
          <p:cNvPicPr>
            <a:picLocks noChangeAspect="1" noChangeArrowheads="1"/>
          </p:cNvPicPr>
          <p:nvPr/>
        </p:nvPicPr>
        <p:blipFill>
          <a:blip r:embed="rId3" cstate="print"/>
          <a:srcRect/>
          <a:stretch>
            <a:fillRect/>
          </a:stretch>
        </p:blipFill>
        <p:spPr bwMode="auto">
          <a:xfrm>
            <a:off x="2846900" y="4725144"/>
            <a:ext cx="2916324" cy="1944216"/>
          </a:xfrm>
          <a:prstGeom prst="rect">
            <a:avLst/>
          </a:prstGeom>
          <a:noFill/>
          <a:effectLst>
            <a:glow rad="139700">
              <a:schemeClr val="accent2">
                <a:satMod val="175000"/>
                <a:alpha val="40000"/>
              </a:schemeClr>
            </a:glow>
            <a:softEdge rad="63500"/>
          </a:effectLst>
        </p:spPr>
      </p:pic>
      <p:pic>
        <p:nvPicPr>
          <p:cNvPr id="5" name="Picture 18" descr="http://im1-tub-ru.yandex.net/i?id=79f14ab3bb2bf0957ba4b6ded4a48c60-121-144&amp;n=21"/>
          <p:cNvPicPr>
            <a:picLocks noChangeAspect="1" noChangeArrowheads="1"/>
          </p:cNvPicPr>
          <p:nvPr/>
        </p:nvPicPr>
        <p:blipFill>
          <a:blip r:embed="rId4" cstate="print"/>
          <a:srcRect/>
          <a:stretch>
            <a:fillRect/>
          </a:stretch>
        </p:blipFill>
        <p:spPr bwMode="auto">
          <a:xfrm>
            <a:off x="4932040" y="2948593"/>
            <a:ext cx="3600400" cy="1512168"/>
          </a:xfrm>
          <a:prstGeom prst="rect">
            <a:avLst/>
          </a:prstGeom>
          <a:noFill/>
          <a:effectLst>
            <a:glow rad="101600">
              <a:schemeClr val="accent2">
                <a:satMod val="175000"/>
                <a:alpha val="40000"/>
              </a:schemeClr>
            </a:glow>
            <a:softEdge rad="63500"/>
          </a:effectLst>
        </p:spPr>
      </p:pic>
      <p:sp>
        <p:nvSpPr>
          <p:cNvPr id="6" name="Прямоугольник 5"/>
          <p:cNvSpPr/>
          <p:nvPr/>
        </p:nvSpPr>
        <p:spPr>
          <a:xfrm>
            <a:off x="683568" y="1268760"/>
            <a:ext cx="7704856" cy="1631216"/>
          </a:xfrm>
          <a:prstGeom prst="rect">
            <a:avLst/>
          </a:prstGeom>
        </p:spPr>
        <p:txBody>
          <a:bodyPr wrap="square">
            <a:spAutoFit/>
          </a:bodyPr>
          <a:lstStyle/>
          <a:p>
            <a:pPr algn="just"/>
            <a:r>
              <a:rPr lang="ru-RU" sz="2000" b="1" dirty="0" smtClean="0">
                <a:latin typeface="Times New Roman" panose="02020603050405020304" pitchFamily="18" charset="0"/>
                <a:cs typeface="Times New Roman" panose="02020603050405020304" pitchFamily="18" charset="0"/>
              </a:rPr>
              <a:t>Отлично развивает руку разнообразное нанизывание. Нанизывать можно все что нанизывается: пуговицы, бусы, макароны, сушки и т.п. Можно составлять бусы из картонных кружочков, квадратиков, сердечек, листьев деревьев,  ягод рябины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0-#ppt_w/2"/>
                                          </p:val>
                                        </p:tav>
                                        <p:tav tm="100000">
                                          <p:val>
                                            <p:strVal val="#ppt_x"/>
                                          </p:val>
                                        </p:tav>
                                      </p:tavLst>
                                    </p:anim>
                                    <p:anim calcmode="lin" valueType="num">
                                      <p:cBhvr additive="base">
                                        <p:cTn id="18" dur="20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2000" fill="hold"/>
                                        <p:tgtEl>
                                          <p:spTgt spid="4"/>
                                        </p:tgtEl>
                                        <p:attrNameLst>
                                          <p:attrName>ppt_x</p:attrName>
                                        </p:attrNameLst>
                                      </p:cBhvr>
                                      <p:tavLst>
                                        <p:tav tm="0">
                                          <p:val>
                                            <p:strVal val="0-#ppt_w/2"/>
                                          </p:val>
                                        </p:tav>
                                        <p:tav tm="100000">
                                          <p:val>
                                            <p:strVal val="#ppt_x"/>
                                          </p:val>
                                        </p:tav>
                                      </p:tavLst>
                                    </p:anim>
                                    <p:anim calcmode="lin" valueType="num">
                                      <p:cBhvr additive="base">
                                        <p:cTn id="22" dur="20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2000" fill="hold"/>
                                        <p:tgtEl>
                                          <p:spTgt spid="3"/>
                                        </p:tgtEl>
                                        <p:attrNameLst>
                                          <p:attrName>ppt_x</p:attrName>
                                        </p:attrNameLst>
                                      </p:cBhvr>
                                      <p:tavLst>
                                        <p:tav tm="0">
                                          <p:val>
                                            <p:strVal val="0-#ppt_w/2"/>
                                          </p:val>
                                        </p:tav>
                                        <p:tav tm="100000">
                                          <p:val>
                                            <p:strVal val="#ppt_x"/>
                                          </p:val>
                                        </p:tav>
                                      </p:tavLst>
                                    </p:anim>
                                    <p:anim calcmode="lin" valueType="num">
                                      <p:cBhvr additive="base">
                                        <p:cTn id="26"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7478" y="839629"/>
            <a:ext cx="4824536" cy="461665"/>
          </a:xfrm>
          <a:prstGeom prst="rect">
            <a:avLst/>
          </a:prstGeom>
        </p:spPr>
        <p:txBody>
          <a:bodyPr wrap="square">
            <a:spAutoFit/>
          </a:bodyPr>
          <a:lstStyle/>
          <a:p>
            <a:r>
              <a:rPr lang="ru-RU" sz="2400" b="1" dirty="0" smtClean="0">
                <a:solidFill>
                  <a:schemeClr val="accent3">
                    <a:lumMod val="50000"/>
                  </a:schemeClr>
                </a:solidFill>
              </a:rPr>
              <a:t>Игры с сыпучими материалами</a:t>
            </a:r>
            <a:endParaRPr lang="ru-RU" sz="2400" b="1" dirty="0">
              <a:solidFill>
                <a:schemeClr val="accent3">
                  <a:lumMod val="50000"/>
                </a:schemeClr>
              </a:solidFill>
            </a:endParaRPr>
          </a:p>
        </p:txBody>
      </p:sp>
      <p:sp>
        <p:nvSpPr>
          <p:cNvPr id="3" name="Прямоугольник 2"/>
          <p:cNvSpPr/>
          <p:nvPr/>
        </p:nvSpPr>
        <p:spPr>
          <a:xfrm>
            <a:off x="1043608" y="1628800"/>
            <a:ext cx="6696744" cy="2246769"/>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Игра «Зернышки». </a:t>
            </a:r>
            <a:br>
              <a:rPr lang="ru-RU" sz="2000" b="1" dirty="0" smtClean="0">
                <a:latin typeface="Times New Roman" panose="02020603050405020304" pitchFamily="18" charset="0"/>
                <a:cs typeface="Times New Roman" panose="02020603050405020304" pitchFamily="18" charset="0"/>
              </a:rPr>
            </a:br>
            <a:endParaRPr lang="ru-RU" sz="2000" b="1" dirty="0" smtClean="0">
              <a:latin typeface="Times New Roman" panose="02020603050405020304" pitchFamily="18" charset="0"/>
              <a:cs typeface="Times New Roman" panose="02020603050405020304" pitchFamily="18" charset="0"/>
            </a:endParaRPr>
          </a:p>
          <a:p>
            <a:r>
              <a:rPr lang="ru-RU" sz="2000" b="1" dirty="0" smtClean="0">
                <a:latin typeface="Times New Roman" panose="02020603050405020304" pitchFamily="18" charset="0"/>
                <a:cs typeface="Times New Roman" panose="02020603050405020304" pitchFamily="18" charset="0"/>
              </a:rPr>
              <a:t>Для игры используются разные крупы: гречка, рис, пшено. Ребенку предлагается -  сжать зерна в кулачке, пересыпать их из одной руки в другую, перемешать в глубокой миске. Длительность выполнения каждого упражнения 3 минуты.</a:t>
            </a:r>
            <a:endParaRPr lang="ru-RU" sz="2000" b="1" dirty="0">
              <a:latin typeface="Times New Roman" panose="02020603050405020304" pitchFamily="18" charset="0"/>
              <a:cs typeface="Times New Roman" panose="02020603050405020304" pitchFamily="18" charset="0"/>
            </a:endParaRPr>
          </a:p>
        </p:txBody>
      </p:sp>
      <p:pic>
        <p:nvPicPr>
          <p:cNvPr id="9218" name="Picture 2" descr="http://im2-tub-ru.yandex.net/i?id=5e00113577672c746316f1aa9c5ccd8d-94-144&amp;n=21"/>
          <p:cNvPicPr>
            <a:picLocks noChangeAspect="1" noChangeArrowheads="1"/>
          </p:cNvPicPr>
          <p:nvPr/>
        </p:nvPicPr>
        <p:blipFill>
          <a:blip r:embed="rId2" cstate="print"/>
          <a:srcRect/>
          <a:stretch>
            <a:fillRect/>
          </a:stretch>
        </p:blipFill>
        <p:spPr bwMode="auto">
          <a:xfrm>
            <a:off x="539552" y="3933056"/>
            <a:ext cx="2162175" cy="1428750"/>
          </a:xfrm>
          <a:prstGeom prst="rect">
            <a:avLst/>
          </a:prstGeom>
          <a:noFill/>
          <a:effectLst>
            <a:glow rad="101600">
              <a:schemeClr val="accent2">
                <a:satMod val="175000"/>
                <a:alpha val="40000"/>
              </a:schemeClr>
            </a:glow>
            <a:softEdge rad="63500"/>
          </a:effectLst>
        </p:spPr>
      </p:pic>
      <p:pic>
        <p:nvPicPr>
          <p:cNvPr id="9220" name="Picture 4" descr="http://im2-tub-ru.yandex.net/i?id=707bc73cd415c7da8d5f229ac61863a9-131-144&amp;n=21"/>
          <p:cNvPicPr>
            <a:picLocks noChangeAspect="1" noChangeArrowheads="1"/>
          </p:cNvPicPr>
          <p:nvPr/>
        </p:nvPicPr>
        <p:blipFill>
          <a:blip r:embed="rId3" cstate="print"/>
          <a:srcRect/>
          <a:stretch>
            <a:fillRect/>
          </a:stretch>
        </p:blipFill>
        <p:spPr bwMode="auto">
          <a:xfrm>
            <a:off x="3707904" y="4437112"/>
            <a:ext cx="1905000" cy="1428750"/>
          </a:xfrm>
          <a:prstGeom prst="rect">
            <a:avLst/>
          </a:prstGeom>
          <a:noFill/>
          <a:effectLst>
            <a:glow rad="101600">
              <a:schemeClr val="accent2">
                <a:satMod val="175000"/>
                <a:alpha val="40000"/>
              </a:schemeClr>
            </a:glow>
            <a:softEdge rad="63500"/>
          </a:effectLst>
        </p:spPr>
      </p:pic>
      <p:pic>
        <p:nvPicPr>
          <p:cNvPr id="9222" name="Picture 6" descr="http://im2-tub-ru.yandex.net/i?id=f10225c13936e74dac461c71f7de4965-57-144&amp;n=21"/>
          <p:cNvPicPr>
            <a:picLocks noChangeAspect="1" noChangeArrowheads="1"/>
          </p:cNvPicPr>
          <p:nvPr/>
        </p:nvPicPr>
        <p:blipFill>
          <a:blip r:embed="rId4" cstate="print"/>
          <a:srcRect/>
          <a:stretch>
            <a:fillRect/>
          </a:stretch>
        </p:blipFill>
        <p:spPr bwMode="auto">
          <a:xfrm>
            <a:off x="6948264" y="4221088"/>
            <a:ext cx="1428750" cy="1428750"/>
          </a:xfrm>
          <a:prstGeom prst="rect">
            <a:avLst/>
          </a:prstGeom>
          <a:noFill/>
          <a:effectLst>
            <a:glow rad="139700">
              <a:schemeClr val="accent2">
                <a:satMod val="175000"/>
                <a:alpha val="40000"/>
              </a:schemeClr>
            </a:glow>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9218"/>
                                        </p:tgtEl>
                                        <p:attrNameLst>
                                          <p:attrName>style.visibility</p:attrName>
                                        </p:attrNameLst>
                                      </p:cBhvr>
                                      <p:to>
                                        <p:strVal val="visible"/>
                                      </p:to>
                                    </p:set>
                                    <p:anim calcmode="lin" valueType="num">
                                      <p:cBhvr additive="base">
                                        <p:cTn id="17" dur="2000" fill="hold"/>
                                        <p:tgtEl>
                                          <p:spTgt spid="9218"/>
                                        </p:tgtEl>
                                        <p:attrNameLst>
                                          <p:attrName>ppt_x</p:attrName>
                                        </p:attrNameLst>
                                      </p:cBhvr>
                                      <p:tavLst>
                                        <p:tav tm="0">
                                          <p:val>
                                            <p:strVal val="#ppt_x"/>
                                          </p:val>
                                        </p:tav>
                                        <p:tav tm="100000">
                                          <p:val>
                                            <p:strVal val="#ppt_x"/>
                                          </p:val>
                                        </p:tav>
                                      </p:tavLst>
                                    </p:anim>
                                    <p:anim calcmode="lin" valueType="num">
                                      <p:cBhvr additive="base">
                                        <p:cTn id="18" dur="2000" fill="hold"/>
                                        <p:tgtEl>
                                          <p:spTgt spid="92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220"/>
                                        </p:tgtEl>
                                        <p:attrNameLst>
                                          <p:attrName>style.visibility</p:attrName>
                                        </p:attrNameLst>
                                      </p:cBhvr>
                                      <p:to>
                                        <p:strVal val="visible"/>
                                      </p:to>
                                    </p:set>
                                    <p:anim calcmode="lin" valueType="num">
                                      <p:cBhvr additive="base">
                                        <p:cTn id="21" dur="2000" fill="hold"/>
                                        <p:tgtEl>
                                          <p:spTgt spid="9220"/>
                                        </p:tgtEl>
                                        <p:attrNameLst>
                                          <p:attrName>ppt_x</p:attrName>
                                        </p:attrNameLst>
                                      </p:cBhvr>
                                      <p:tavLst>
                                        <p:tav tm="0">
                                          <p:val>
                                            <p:strVal val="#ppt_x"/>
                                          </p:val>
                                        </p:tav>
                                        <p:tav tm="100000">
                                          <p:val>
                                            <p:strVal val="#ppt_x"/>
                                          </p:val>
                                        </p:tav>
                                      </p:tavLst>
                                    </p:anim>
                                    <p:anim calcmode="lin" valueType="num">
                                      <p:cBhvr additive="base">
                                        <p:cTn id="22" dur="2000" fill="hold"/>
                                        <p:tgtEl>
                                          <p:spTgt spid="922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222"/>
                                        </p:tgtEl>
                                        <p:attrNameLst>
                                          <p:attrName>style.visibility</p:attrName>
                                        </p:attrNameLst>
                                      </p:cBhvr>
                                      <p:to>
                                        <p:strVal val="visible"/>
                                      </p:to>
                                    </p:set>
                                    <p:anim calcmode="lin" valueType="num">
                                      <p:cBhvr additive="base">
                                        <p:cTn id="25" dur="2000" fill="hold"/>
                                        <p:tgtEl>
                                          <p:spTgt spid="9222"/>
                                        </p:tgtEl>
                                        <p:attrNameLst>
                                          <p:attrName>ppt_x</p:attrName>
                                        </p:attrNameLst>
                                      </p:cBhvr>
                                      <p:tavLst>
                                        <p:tav tm="0">
                                          <p:val>
                                            <p:strVal val="#ppt_x"/>
                                          </p:val>
                                        </p:tav>
                                        <p:tav tm="100000">
                                          <p:val>
                                            <p:strVal val="#ppt_x"/>
                                          </p:val>
                                        </p:tav>
                                      </p:tavLst>
                                    </p:anim>
                                    <p:anim calcmode="lin" valueType="num">
                                      <p:cBhvr additive="base">
                                        <p:cTn id="26" dur="2000" fill="hold"/>
                                        <p:tgtEl>
                                          <p:spTgt spid="9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340768"/>
            <a:ext cx="7416824" cy="4062651"/>
          </a:xfrm>
          <a:prstGeom prst="rect">
            <a:avLst/>
          </a:prstGeom>
        </p:spPr>
        <p:txBody>
          <a:bodyPr wrap="square">
            <a:spAutoFit/>
          </a:bodyPr>
          <a:lstStyle/>
          <a:p>
            <a:r>
              <a:rPr lang="ru-RU" sz="2400" b="1" dirty="0" smtClean="0">
                <a:solidFill>
                  <a:schemeClr val="accent3">
                    <a:lumMod val="50000"/>
                  </a:schemeClr>
                </a:solidFill>
              </a:rPr>
              <a:t> </a:t>
            </a:r>
          </a:p>
          <a:p>
            <a:r>
              <a:rPr lang="ru-RU" dirty="0" smtClean="0"/>
              <a:t>        </a:t>
            </a:r>
            <a:r>
              <a:rPr lang="ru-RU" b="1" dirty="0" smtClean="0">
                <a:solidFill>
                  <a:schemeClr val="accent6">
                    <a:lumMod val="50000"/>
                  </a:schemeClr>
                </a:solidFill>
              </a:rPr>
              <a:t> Моя семья</a:t>
            </a:r>
          </a:p>
          <a:p>
            <a:pPr>
              <a:lnSpc>
                <a:spcPct val="150000"/>
              </a:lnSpc>
            </a:pPr>
            <a:r>
              <a:rPr lang="ru-RU" b="1" dirty="0" smtClean="0">
                <a:solidFill>
                  <a:schemeClr val="accent6">
                    <a:lumMod val="50000"/>
                  </a:schemeClr>
                </a:solidFill>
              </a:rPr>
              <a:t>Этот пальчик – мамочка,</a:t>
            </a:r>
          </a:p>
          <a:p>
            <a:pPr>
              <a:lnSpc>
                <a:spcPct val="150000"/>
              </a:lnSpc>
            </a:pPr>
            <a:r>
              <a:rPr lang="ru-RU" b="1" dirty="0" smtClean="0">
                <a:solidFill>
                  <a:schemeClr val="accent6">
                    <a:lumMod val="50000"/>
                  </a:schemeClr>
                </a:solidFill>
              </a:rPr>
              <a:t>Этот пальчик – папочка,</a:t>
            </a:r>
          </a:p>
          <a:p>
            <a:pPr>
              <a:lnSpc>
                <a:spcPct val="150000"/>
              </a:lnSpc>
            </a:pPr>
            <a:r>
              <a:rPr lang="ru-RU" b="1" dirty="0" smtClean="0">
                <a:solidFill>
                  <a:schemeClr val="accent6">
                    <a:lumMod val="50000"/>
                  </a:schemeClr>
                </a:solidFill>
              </a:rPr>
              <a:t>Этот пальчик – бабушка,</a:t>
            </a:r>
          </a:p>
          <a:p>
            <a:pPr>
              <a:lnSpc>
                <a:spcPct val="150000"/>
              </a:lnSpc>
            </a:pPr>
            <a:r>
              <a:rPr lang="ru-RU" b="1" dirty="0" smtClean="0">
                <a:solidFill>
                  <a:schemeClr val="accent6">
                    <a:lumMod val="50000"/>
                  </a:schemeClr>
                </a:solidFill>
              </a:rPr>
              <a:t>Этот пальчик – дедушка,</a:t>
            </a:r>
          </a:p>
          <a:p>
            <a:pPr>
              <a:lnSpc>
                <a:spcPct val="150000"/>
              </a:lnSpc>
            </a:pPr>
            <a:r>
              <a:rPr lang="ru-RU" b="1" dirty="0" smtClean="0">
                <a:solidFill>
                  <a:schemeClr val="accent6">
                    <a:lumMod val="50000"/>
                  </a:schemeClr>
                </a:solidFill>
              </a:rPr>
              <a:t>Этот пальчик – я.</a:t>
            </a:r>
          </a:p>
          <a:p>
            <a:pPr>
              <a:lnSpc>
                <a:spcPct val="150000"/>
              </a:lnSpc>
            </a:pPr>
            <a:r>
              <a:rPr lang="ru-RU" b="1" dirty="0" smtClean="0">
                <a:solidFill>
                  <a:schemeClr val="accent6">
                    <a:lumMod val="50000"/>
                  </a:schemeClr>
                </a:solidFill>
              </a:rPr>
              <a:t>Вот и вся моя семья!</a:t>
            </a:r>
          </a:p>
          <a:p>
            <a:pPr>
              <a:lnSpc>
                <a:spcPct val="150000"/>
              </a:lnSpc>
            </a:pPr>
            <a:r>
              <a:rPr lang="ru-RU" b="1" dirty="0" smtClean="0">
                <a:solidFill>
                  <a:schemeClr val="accent3">
                    <a:lumMod val="50000"/>
                  </a:schemeClr>
                </a:solidFill>
              </a:rPr>
              <a:t>(попеременно массируем пальцы руки, на последней строке сжимаем и разжимаем кулачки)</a:t>
            </a:r>
            <a:endParaRPr lang="ru-RU" b="1" dirty="0">
              <a:solidFill>
                <a:schemeClr val="accent3">
                  <a:lumMod val="50000"/>
                </a:schemeClr>
              </a:solidFill>
            </a:endParaRPr>
          </a:p>
        </p:txBody>
      </p:sp>
      <p:sp>
        <p:nvSpPr>
          <p:cNvPr id="3" name="Прямоугольник 2"/>
          <p:cNvSpPr/>
          <p:nvPr/>
        </p:nvSpPr>
        <p:spPr>
          <a:xfrm>
            <a:off x="1187624" y="548680"/>
            <a:ext cx="6624736" cy="830997"/>
          </a:xfrm>
          <a:prstGeom prst="rect">
            <a:avLst/>
          </a:prstGeom>
        </p:spPr>
        <p:txBody>
          <a:bodyPr wrap="square">
            <a:spAutoFit/>
          </a:bodyPr>
          <a:lstStyle/>
          <a:p>
            <a:r>
              <a:rPr lang="ru-RU" sz="2400" b="1" dirty="0" smtClean="0">
                <a:solidFill>
                  <a:schemeClr val="accent3">
                    <a:lumMod val="50000"/>
                  </a:schemeClr>
                </a:solidFill>
              </a:rPr>
              <a:t>Дети с удовольствием принимают участие                                           в играх - </a:t>
            </a:r>
            <a:r>
              <a:rPr lang="ru-RU" sz="2400" b="1" dirty="0" err="1" smtClean="0">
                <a:solidFill>
                  <a:schemeClr val="accent3">
                    <a:lumMod val="50000"/>
                  </a:schemeClr>
                </a:solidFill>
              </a:rPr>
              <a:t>потешках</a:t>
            </a:r>
            <a:r>
              <a:rPr lang="ru-RU" sz="2400" b="1" dirty="0" smtClean="0">
                <a:solidFill>
                  <a:schemeClr val="accent3">
                    <a:lumMod val="50000"/>
                  </a:schemeClr>
                </a:solidFill>
              </a:rPr>
              <a:t>. </a:t>
            </a:r>
          </a:p>
        </p:txBody>
      </p:sp>
      <p:pic>
        <p:nvPicPr>
          <p:cNvPr id="11266" name="Picture 2" descr="http://im2-tub-ru.yandex.net/i?id=c019eacb4ac73b8e2f210adc087f086d-42-144&amp;n=21"/>
          <p:cNvPicPr>
            <a:picLocks noChangeAspect="1" noChangeArrowheads="1"/>
          </p:cNvPicPr>
          <p:nvPr/>
        </p:nvPicPr>
        <p:blipFill>
          <a:blip r:embed="rId2" cstate="print"/>
          <a:srcRect/>
          <a:stretch>
            <a:fillRect/>
          </a:stretch>
        </p:blipFill>
        <p:spPr bwMode="auto">
          <a:xfrm>
            <a:off x="4644008" y="1384677"/>
            <a:ext cx="3696595" cy="2772446"/>
          </a:xfrm>
          <a:prstGeom prst="rect">
            <a:avLst/>
          </a:prstGeom>
          <a:noFill/>
          <a:effectLst>
            <a:glow rad="139700">
              <a:schemeClr val="accent2">
                <a:satMod val="175000"/>
                <a:alpha val="40000"/>
              </a:schemeClr>
            </a:glow>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ppt_x"/>
                                          </p:val>
                                        </p:tav>
                                        <p:tav tm="100000">
                                          <p:val>
                                            <p:strVal val="#ppt_x"/>
                                          </p:val>
                                        </p:tav>
                                      </p:tavLst>
                                    </p:anim>
                                    <p:anim calcmode="lin" valueType="num">
                                      <p:cBhvr additive="base">
                                        <p:cTn id="13" dur="20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266"/>
                                        </p:tgtEl>
                                        <p:attrNameLst>
                                          <p:attrName>style.visibility</p:attrName>
                                        </p:attrNameLst>
                                      </p:cBhvr>
                                      <p:to>
                                        <p:strVal val="visible"/>
                                      </p:to>
                                    </p:set>
                                    <p:anim calcmode="lin" valueType="num">
                                      <p:cBhvr additive="base">
                                        <p:cTn id="16" dur="2000" fill="hold"/>
                                        <p:tgtEl>
                                          <p:spTgt spid="11266"/>
                                        </p:tgtEl>
                                        <p:attrNameLst>
                                          <p:attrName>ppt_x</p:attrName>
                                        </p:attrNameLst>
                                      </p:cBhvr>
                                      <p:tavLst>
                                        <p:tav tm="0">
                                          <p:val>
                                            <p:strVal val="#ppt_x"/>
                                          </p:val>
                                        </p:tav>
                                        <p:tav tm="100000">
                                          <p:val>
                                            <p:strVal val="#ppt_x"/>
                                          </p:val>
                                        </p:tav>
                                      </p:tavLst>
                                    </p:anim>
                                    <p:anim calcmode="lin" valueType="num">
                                      <p:cBhvr additive="base">
                                        <p:cTn id="17" dur="20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88640"/>
            <a:ext cx="8363272" cy="6266168"/>
          </a:xfrm>
        </p:spPr>
        <p:txBody>
          <a:bodyPr/>
          <a:lstStyle/>
          <a:p>
            <a:pPr>
              <a:buNone/>
            </a:pPr>
            <a:r>
              <a:rPr lang="ru-RU" b="1" dirty="0" smtClean="0"/>
              <a:t>Пальчиковые игры на основе сказок</a:t>
            </a:r>
          </a:p>
          <a:p>
            <a:pPr>
              <a:buNone/>
            </a:pPr>
            <a:endParaRPr lang="ru-RU" b="1" dirty="0" smtClean="0"/>
          </a:p>
          <a:p>
            <a:pPr>
              <a:buNone/>
            </a:pPr>
            <a:r>
              <a:rPr lang="ru-RU" dirty="0" smtClean="0"/>
              <a:t>Такие комплексы пальчиковых игр позволяют повысить общий тонус, развивают внимание и память, снимают </a:t>
            </a:r>
            <a:r>
              <a:rPr lang="ru-RU" dirty="0" err="1" smtClean="0"/>
              <a:t>психоэмоциональное</a:t>
            </a:r>
            <a:r>
              <a:rPr lang="ru-RU" dirty="0" smtClean="0"/>
              <a:t> напряжение.</a:t>
            </a:r>
            <a:r>
              <a:rPr lang="ru-RU" b="1" dirty="0" smtClean="0"/>
              <a:t> </a:t>
            </a:r>
            <a:endParaRPr lang="ru-RU" dirty="0"/>
          </a:p>
        </p:txBody>
      </p:sp>
      <p:pic>
        <p:nvPicPr>
          <p:cNvPr id="23554" name="Picture 2" descr="C:\Documents and Settings\Tanja\Рабочий стол\сад\92298955_Skazki_1.JPG"/>
          <p:cNvPicPr>
            <a:picLocks noChangeAspect="1" noChangeArrowheads="1"/>
          </p:cNvPicPr>
          <p:nvPr/>
        </p:nvPicPr>
        <p:blipFill>
          <a:blip r:embed="rId2" cstate="print"/>
          <a:srcRect/>
          <a:stretch>
            <a:fillRect/>
          </a:stretch>
        </p:blipFill>
        <p:spPr bwMode="auto">
          <a:xfrm>
            <a:off x="3851920" y="2996952"/>
            <a:ext cx="5138967" cy="3384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55" name="Picture 3" descr="C:\Documents and Settings\Tanja\Рабочий стол\сад\page1 copy.jpg"/>
          <p:cNvPicPr>
            <a:picLocks noChangeAspect="1" noChangeArrowheads="1"/>
          </p:cNvPicPr>
          <p:nvPr/>
        </p:nvPicPr>
        <p:blipFill>
          <a:blip r:embed="rId3" cstate="print"/>
          <a:srcRect/>
          <a:stretch>
            <a:fillRect/>
          </a:stretch>
        </p:blipFill>
        <p:spPr bwMode="auto">
          <a:xfrm>
            <a:off x="539552" y="3461537"/>
            <a:ext cx="3024336" cy="3024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17813535"/>
      </p:ext>
    </p:extLst>
  </p:cSld>
  <p:clrMapOvr>
    <a:masterClrMapping/>
  </p:clrMapOvr>
  <p:transition spd="slow">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im0-tub-ru.yandex.net/i?id=0b8ed7fa91b17695a57dd08a990be5df-139-144&amp;n=21"/>
          <p:cNvPicPr>
            <a:picLocks noChangeAspect="1" noChangeArrowheads="1"/>
          </p:cNvPicPr>
          <p:nvPr/>
        </p:nvPicPr>
        <p:blipFill>
          <a:blip r:embed="rId2" cstate="print"/>
          <a:srcRect/>
          <a:stretch>
            <a:fillRect/>
          </a:stretch>
        </p:blipFill>
        <p:spPr bwMode="auto">
          <a:xfrm>
            <a:off x="395536" y="4064522"/>
            <a:ext cx="2688299" cy="2016224"/>
          </a:xfrm>
          <a:prstGeom prst="rect">
            <a:avLst/>
          </a:prstGeom>
          <a:noFill/>
          <a:effectLst>
            <a:glow rad="139700">
              <a:schemeClr val="accent2">
                <a:satMod val="175000"/>
                <a:alpha val="40000"/>
              </a:schemeClr>
            </a:glow>
            <a:softEdge rad="63500"/>
          </a:effectLst>
        </p:spPr>
      </p:pic>
      <p:sp>
        <p:nvSpPr>
          <p:cNvPr id="12" name="Прямоугольник 11"/>
          <p:cNvSpPr/>
          <p:nvPr/>
        </p:nvSpPr>
        <p:spPr>
          <a:xfrm>
            <a:off x="2771800" y="620688"/>
            <a:ext cx="5472608" cy="584775"/>
          </a:xfrm>
          <a:prstGeom prst="rect">
            <a:avLst/>
          </a:prstGeom>
        </p:spPr>
        <p:txBody>
          <a:bodyPr wrap="square">
            <a:spAutoFit/>
          </a:bodyPr>
          <a:lstStyle/>
          <a:p>
            <a:r>
              <a:rPr lang="ru-RU" sz="3200" b="1" dirty="0" smtClean="0">
                <a:solidFill>
                  <a:schemeClr val="accent3">
                    <a:lumMod val="50000"/>
                  </a:schemeClr>
                </a:solidFill>
              </a:rPr>
              <a:t>Работа с мозаикой</a:t>
            </a:r>
            <a:endParaRPr lang="ru-RU" sz="3200" b="1" dirty="0">
              <a:solidFill>
                <a:schemeClr val="accent3">
                  <a:lumMod val="50000"/>
                </a:schemeClr>
              </a:solidFill>
            </a:endParaRPr>
          </a:p>
        </p:txBody>
      </p:sp>
      <p:sp>
        <p:nvSpPr>
          <p:cNvPr id="13" name="Прямоугольник 12"/>
          <p:cNvSpPr/>
          <p:nvPr/>
        </p:nvSpPr>
        <p:spPr>
          <a:xfrm>
            <a:off x="971600" y="1124744"/>
            <a:ext cx="7416824" cy="2806987"/>
          </a:xfrm>
          <a:prstGeom prst="rect">
            <a:avLst/>
          </a:prstGeom>
        </p:spPr>
        <p:txBody>
          <a:bodyPr wrap="square">
            <a:spAutoFit/>
          </a:bodyPr>
          <a:lstStyle/>
          <a:p>
            <a:pPr algn="just">
              <a:lnSpc>
                <a:spcPct val="150000"/>
              </a:lnSpc>
            </a:pPr>
            <a:r>
              <a:rPr lang="ru-RU" sz="2000" b="1" dirty="0" smtClean="0">
                <a:latin typeface="Times New Roman" panose="02020603050405020304" pitchFamily="18" charset="0"/>
                <a:cs typeface="Times New Roman" panose="02020603050405020304" pitchFamily="18" charset="0"/>
              </a:rPr>
              <a:t>Мозаика  способна развивать память, логику, сенсорное восприятие. Немаловажным является формирование образного мышления, воображения, эстетического вкуса у ребенка. Мозаика для детей – это идеальный вариант. Она подходит для различных возрастов, как для мальчиков, так и для девочек.</a:t>
            </a:r>
            <a:endParaRPr lang="ru-RU" sz="2000" b="1" dirty="0">
              <a:latin typeface="Times New Roman" panose="02020603050405020304" pitchFamily="18" charset="0"/>
              <a:cs typeface="Times New Roman" panose="02020603050405020304" pitchFamily="18" charset="0"/>
            </a:endParaRPr>
          </a:p>
        </p:txBody>
      </p:sp>
      <p:pic>
        <p:nvPicPr>
          <p:cNvPr id="12290" name="Picture 2" descr="Мозаика ромбическая, 60 деталей (окрашена)"/>
          <p:cNvPicPr>
            <a:picLocks noChangeAspect="1" noChangeArrowheads="1"/>
          </p:cNvPicPr>
          <p:nvPr/>
        </p:nvPicPr>
        <p:blipFill>
          <a:blip r:embed="rId3" cstate="print"/>
          <a:srcRect/>
          <a:stretch>
            <a:fillRect/>
          </a:stretch>
        </p:blipFill>
        <p:spPr bwMode="auto">
          <a:xfrm>
            <a:off x="3779912" y="3717032"/>
            <a:ext cx="1666875" cy="1571626"/>
          </a:xfrm>
          <a:prstGeom prst="rect">
            <a:avLst/>
          </a:prstGeom>
          <a:noFill/>
          <a:effectLst>
            <a:glow rad="139700">
              <a:schemeClr val="accent2">
                <a:satMod val="175000"/>
                <a:alpha val="40000"/>
              </a:schemeClr>
            </a:glow>
            <a:softEdge rad="63500"/>
          </a:effectLst>
        </p:spPr>
      </p:pic>
      <p:pic>
        <p:nvPicPr>
          <p:cNvPr id="12292" name="Picture 4" descr="Мозаика напольная геометрическая (не окрашена)"/>
          <p:cNvPicPr>
            <a:picLocks noChangeAspect="1" noChangeArrowheads="1"/>
          </p:cNvPicPr>
          <p:nvPr/>
        </p:nvPicPr>
        <p:blipFill>
          <a:blip r:embed="rId4" cstate="print"/>
          <a:srcRect/>
          <a:stretch>
            <a:fillRect/>
          </a:stretch>
        </p:blipFill>
        <p:spPr bwMode="auto">
          <a:xfrm>
            <a:off x="5940152" y="3933056"/>
            <a:ext cx="2749395" cy="2592288"/>
          </a:xfrm>
          <a:prstGeom prst="rect">
            <a:avLst/>
          </a:prstGeom>
          <a:noFill/>
          <a:effectLst>
            <a:glow rad="139700">
              <a:schemeClr val="accent2">
                <a:satMod val="175000"/>
                <a:alpha val="40000"/>
              </a:schemeClr>
            </a:glow>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ppt_x"/>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000" fill="hold"/>
                                        <p:tgtEl>
                                          <p:spTgt spid="13"/>
                                        </p:tgtEl>
                                        <p:attrNameLst>
                                          <p:attrName>ppt_x</p:attrName>
                                        </p:attrNameLst>
                                      </p:cBhvr>
                                      <p:tavLst>
                                        <p:tav tm="0">
                                          <p:val>
                                            <p:strVal val="#ppt_x"/>
                                          </p:val>
                                        </p:tav>
                                        <p:tav tm="100000">
                                          <p:val>
                                            <p:strVal val="#ppt_x"/>
                                          </p:val>
                                        </p:tav>
                                      </p:tavLst>
                                    </p:anim>
                                    <p:anim calcmode="lin" valueType="num">
                                      <p:cBhvr additive="base">
                                        <p:cTn id="13" dur="20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1034"/>
                                        </p:tgtEl>
                                        <p:attrNameLst>
                                          <p:attrName>style.visibility</p:attrName>
                                        </p:attrNameLst>
                                      </p:cBhvr>
                                      <p:to>
                                        <p:strVal val="visible"/>
                                      </p:to>
                                    </p:set>
                                    <p:anim calcmode="lin" valueType="num">
                                      <p:cBhvr additive="base">
                                        <p:cTn id="17" dur="2000" fill="hold"/>
                                        <p:tgtEl>
                                          <p:spTgt spid="1034"/>
                                        </p:tgtEl>
                                        <p:attrNameLst>
                                          <p:attrName>ppt_x</p:attrName>
                                        </p:attrNameLst>
                                      </p:cBhvr>
                                      <p:tavLst>
                                        <p:tav tm="0">
                                          <p:val>
                                            <p:strVal val="#ppt_x"/>
                                          </p:val>
                                        </p:tav>
                                        <p:tav tm="100000">
                                          <p:val>
                                            <p:strVal val="#ppt_x"/>
                                          </p:val>
                                        </p:tav>
                                      </p:tavLst>
                                    </p:anim>
                                    <p:anim calcmode="lin" valueType="num">
                                      <p:cBhvr additive="base">
                                        <p:cTn id="18" dur="2000" fill="hold"/>
                                        <p:tgtEl>
                                          <p:spTgt spid="103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290"/>
                                        </p:tgtEl>
                                        <p:attrNameLst>
                                          <p:attrName>style.visibility</p:attrName>
                                        </p:attrNameLst>
                                      </p:cBhvr>
                                      <p:to>
                                        <p:strVal val="visible"/>
                                      </p:to>
                                    </p:set>
                                    <p:anim calcmode="lin" valueType="num">
                                      <p:cBhvr additive="base">
                                        <p:cTn id="21" dur="2000" fill="hold"/>
                                        <p:tgtEl>
                                          <p:spTgt spid="12290"/>
                                        </p:tgtEl>
                                        <p:attrNameLst>
                                          <p:attrName>ppt_x</p:attrName>
                                        </p:attrNameLst>
                                      </p:cBhvr>
                                      <p:tavLst>
                                        <p:tav tm="0">
                                          <p:val>
                                            <p:strVal val="#ppt_x"/>
                                          </p:val>
                                        </p:tav>
                                        <p:tav tm="100000">
                                          <p:val>
                                            <p:strVal val="#ppt_x"/>
                                          </p:val>
                                        </p:tav>
                                      </p:tavLst>
                                    </p:anim>
                                    <p:anim calcmode="lin" valueType="num">
                                      <p:cBhvr additive="base">
                                        <p:cTn id="22" dur="2000" fill="hold"/>
                                        <p:tgtEl>
                                          <p:spTgt spid="1229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292"/>
                                        </p:tgtEl>
                                        <p:attrNameLst>
                                          <p:attrName>style.visibility</p:attrName>
                                        </p:attrNameLst>
                                      </p:cBhvr>
                                      <p:to>
                                        <p:strVal val="visible"/>
                                      </p:to>
                                    </p:set>
                                    <p:anim calcmode="lin" valueType="num">
                                      <p:cBhvr additive="base">
                                        <p:cTn id="25" dur="2000" fill="hold"/>
                                        <p:tgtEl>
                                          <p:spTgt spid="12292"/>
                                        </p:tgtEl>
                                        <p:attrNameLst>
                                          <p:attrName>ppt_x</p:attrName>
                                        </p:attrNameLst>
                                      </p:cBhvr>
                                      <p:tavLst>
                                        <p:tav tm="0">
                                          <p:val>
                                            <p:strVal val="#ppt_x"/>
                                          </p:val>
                                        </p:tav>
                                        <p:tav tm="100000">
                                          <p:val>
                                            <p:strVal val="#ppt_x"/>
                                          </p:val>
                                        </p:tav>
                                      </p:tavLst>
                                    </p:anim>
                                    <p:anim calcmode="lin" valueType="num">
                                      <p:cBhvr additive="base">
                                        <p:cTn id="26" dur="20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5856" y="620688"/>
            <a:ext cx="1944216" cy="461665"/>
          </a:xfrm>
          <a:prstGeom prst="rect">
            <a:avLst/>
          </a:prstGeom>
        </p:spPr>
        <p:txBody>
          <a:bodyPr wrap="square">
            <a:spAutoFit/>
          </a:bodyPr>
          <a:lstStyle/>
          <a:p>
            <a:r>
              <a:rPr lang="ru-RU" sz="2400" b="1" dirty="0" smtClean="0">
                <a:solidFill>
                  <a:schemeClr val="accent3">
                    <a:lumMod val="50000"/>
                  </a:schemeClr>
                </a:solidFill>
              </a:rPr>
              <a:t>Аппликация</a:t>
            </a:r>
            <a:endParaRPr lang="ru-RU" sz="2400" b="1" dirty="0">
              <a:solidFill>
                <a:schemeClr val="accent3">
                  <a:lumMod val="50000"/>
                </a:schemeClr>
              </a:solidFill>
            </a:endParaRPr>
          </a:p>
        </p:txBody>
      </p:sp>
      <p:sp>
        <p:nvSpPr>
          <p:cNvPr id="3" name="Прямоугольник 2"/>
          <p:cNvSpPr/>
          <p:nvPr/>
        </p:nvSpPr>
        <p:spPr>
          <a:xfrm>
            <a:off x="611560" y="1196752"/>
            <a:ext cx="7560840" cy="2246769"/>
          </a:xfrm>
          <a:prstGeom prst="rect">
            <a:avLst/>
          </a:prstGeom>
        </p:spPr>
        <p:txBody>
          <a:bodyPr wrap="square">
            <a:spAutoFit/>
          </a:bodyPr>
          <a:lstStyle/>
          <a:p>
            <a:pPr algn="just"/>
            <a:r>
              <a:rPr lang="ru-RU" sz="2000" b="1" dirty="0" smtClean="0">
                <a:latin typeface="Times New Roman" panose="02020603050405020304" pitchFamily="18" charset="0"/>
                <a:cs typeface="Times New Roman" panose="02020603050405020304" pitchFamily="18" charset="0"/>
              </a:rPr>
              <a:t>Необходимо постоянно выполнять следующие упражнения: симметричное вырезание, вырезание ножницами фигурок из открыток. Из вырезанных фигурок дети могут составлять композиции - аппликации. Можно рвать руками картинки из журнала или газеты - как получится, а вы будете наклеивать вырванные кусочки на чистый лист, придавая им какую-либо форму</a:t>
            </a:r>
            <a:endParaRPr lang="ru-RU" sz="2000" b="1" dirty="0">
              <a:latin typeface="Times New Roman" panose="02020603050405020304" pitchFamily="18" charset="0"/>
              <a:cs typeface="Times New Roman" panose="02020603050405020304" pitchFamily="18" charset="0"/>
            </a:endParaRPr>
          </a:p>
        </p:txBody>
      </p:sp>
      <p:pic>
        <p:nvPicPr>
          <p:cNvPr id="5122" name="Picture 2" descr="http://im3-tub-ru.yandex.net/i?id=a40769829b5670ef8157b83b26d53782-01-144&amp;n=21"/>
          <p:cNvPicPr>
            <a:picLocks noChangeAspect="1" noChangeArrowheads="1"/>
          </p:cNvPicPr>
          <p:nvPr/>
        </p:nvPicPr>
        <p:blipFill>
          <a:blip r:embed="rId2" cstate="print"/>
          <a:srcRect/>
          <a:stretch>
            <a:fillRect/>
          </a:stretch>
        </p:blipFill>
        <p:spPr bwMode="auto">
          <a:xfrm>
            <a:off x="2704" y="3645024"/>
            <a:ext cx="3360373" cy="2520280"/>
          </a:xfrm>
          <a:prstGeom prst="rect">
            <a:avLst/>
          </a:prstGeom>
          <a:noFill/>
          <a:effectLst>
            <a:glow rad="139700">
              <a:schemeClr val="accent2">
                <a:satMod val="175000"/>
                <a:alpha val="40000"/>
              </a:schemeClr>
            </a:glow>
            <a:softEdge rad="63500"/>
          </a:effectLst>
        </p:spPr>
      </p:pic>
      <p:pic>
        <p:nvPicPr>
          <p:cNvPr id="5124" name="Picture 4" descr="http://im3-tub-ru.yandex.net/i?id=9073ec1b5731ec674d050c6753d6a6a6-80-144&amp;n=21"/>
          <p:cNvPicPr>
            <a:picLocks noChangeAspect="1" noChangeArrowheads="1"/>
          </p:cNvPicPr>
          <p:nvPr/>
        </p:nvPicPr>
        <p:blipFill>
          <a:blip r:embed="rId3" cstate="print"/>
          <a:srcRect/>
          <a:stretch>
            <a:fillRect/>
          </a:stretch>
        </p:blipFill>
        <p:spPr bwMode="auto">
          <a:xfrm>
            <a:off x="3390615" y="3284984"/>
            <a:ext cx="2496277" cy="1800200"/>
          </a:xfrm>
          <a:prstGeom prst="rect">
            <a:avLst/>
          </a:prstGeom>
          <a:noFill/>
          <a:effectLst>
            <a:glow rad="139700">
              <a:schemeClr val="accent2">
                <a:satMod val="175000"/>
                <a:alpha val="40000"/>
              </a:schemeClr>
            </a:glow>
            <a:softEdge rad="63500"/>
          </a:effectLst>
        </p:spPr>
      </p:pic>
      <p:pic>
        <p:nvPicPr>
          <p:cNvPr id="5126" name="Picture 6" descr="http://im3-tub-ru.yandex.net/i?id=f10ff0768b81232dfc0e1a1a77c9550e-75-144&amp;n=21"/>
          <p:cNvPicPr>
            <a:picLocks noChangeAspect="1" noChangeArrowheads="1"/>
          </p:cNvPicPr>
          <p:nvPr/>
        </p:nvPicPr>
        <p:blipFill>
          <a:blip r:embed="rId4" cstate="print"/>
          <a:srcRect/>
          <a:stretch>
            <a:fillRect/>
          </a:stretch>
        </p:blipFill>
        <p:spPr bwMode="auto">
          <a:xfrm>
            <a:off x="5426509" y="4217696"/>
            <a:ext cx="3746883" cy="2497922"/>
          </a:xfrm>
          <a:prstGeom prst="rect">
            <a:avLst/>
          </a:prstGeom>
          <a:noFill/>
          <a:effectLst>
            <a:glow rad="139700">
              <a:schemeClr val="accent2">
                <a:satMod val="175000"/>
                <a:alpha val="40000"/>
              </a:schemeClr>
            </a:glow>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2000" fill="hold"/>
                                        <p:tgtEl>
                                          <p:spTgt spid="5122"/>
                                        </p:tgtEl>
                                        <p:attrNameLst>
                                          <p:attrName>ppt_x</p:attrName>
                                        </p:attrNameLst>
                                      </p:cBhvr>
                                      <p:tavLst>
                                        <p:tav tm="0">
                                          <p:val>
                                            <p:strVal val="1+#ppt_w/2"/>
                                          </p:val>
                                        </p:tav>
                                        <p:tav tm="100000">
                                          <p:val>
                                            <p:strVal val="#ppt_x"/>
                                          </p:val>
                                        </p:tav>
                                      </p:tavLst>
                                    </p:anim>
                                    <p:anim calcmode="lin" valueType="num">
                                      <p:cBhvr additive="base">
                                        <p:cTn id="18" dur="2000" fill="hold"/>
                                        <p:tgtEl>
                                          <p:spTgt spid="512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 calcmode="lin" valueType="num">
                                      <p:cBhvr additive="base">
                                        <p:cTn id="21" dur="2000" fill="hold"/>
                                        <p:tgtEl>
                                          <p:spTgt spid="5124"/>
                                        </p:tgtEl>
                                        <p:attrNameLst>
                                          <p:attrName>ppt_x</p:attrName>
                                        </p:attrNameLst>
                                      </p:cBhvr>
                                      <p:tavLst>
                                        <p:tav tm="0">
                                          <p:val>
                                            <p:strVal val="1+#ppt_w/2"/>
                                          </p:val>
                                        </p:tav>
                                        <p:tav tm="100000">
                                          <p:val>
                                            <p:strVal val="#ppt_x"/>
                                          </p:val>
                                        </p:tav>
                                      </p:tavLst>
                                    </p:anim>
                                    <p:anim calcmode="lin" valueType="num">
                                      <p:cBhvr additive="base">
                                        <p:cTn id="22" dur="2000" fill="hold"/>
                                        <p:tgtEl>
                                          <p:spTgt spid="512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5126"/>
                                        </p:tgtEl>
                                        <p:attrNameLst>
                                          <p:attrName>style.visibility</p:attrName>
                                        </p:attrNameLst>
                                      </p:cBhvr>
                                      <p:to>
                                        <p:strVal val="visible"/>
                                      </p:to>
                                    </p:set>
                                    <p:anim calcmode="lin" valueType="num">
                                      <p:cBhvr additive="base">
                                        <p:cTn id="25" dur="2000" fill="hold"/>
                                        <p:tgtEl>
                                          <p:spTgt spid="5126"/>
                                        </p:tgtEl>
                                        <p:attrNameLst>
                                          <p:attrName>ppt_x</p:attrName>
                                        </p:attrNameLst>
                                      </p:cBhvr>
                                      <p:tavLst>
                                        <p:tav tm="0">
                                          <p:val>
                                            <p:strVal val="1+#ppt_w/2"/>
                                          </p:val>
                                        </p:tav>
                                        <p:tav tm="100000">
                                          <p:val>
                                            <p:strVal val="#ppt_x"/>
                                          </p:val>
                                        </p:tav>
                                      </p:tavLst>
                                    </p:anim>
                                    <p:anim calcmode="lin" valueType="num">
                                      <p:cBhvr additive="base">
                                        <p:cTn id="26" dur="2000" fill="hold"/>
                                        <p:tgtEl>
                                          <p:spTgt spid="5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435280" cy="6266168"/>
          </a:xfrm>
        </p:spPr>
        <p:txBody>
          <a:bodyPr/>
          <a:lstStyle/>
          <a:p>
            <a:pPr>
              <a:buNone/>
            </a:pPr>
            <a:r>
              <a:rPr lang="ru-RU" b="1" dirty="0" smtClean="0"/>
              <a:t>Пальчиковые </a:t>
            </a:r>
            <a:r>
              <a:rPr lang="ru-RU" b="1" dirty="0" err="1" smtClean="0"/>
              <a:t>кинезиологические</a:t>
            </a:r>
            <a:r>
              <a:rPr lang="ru-RU" b="1" dirty="0" smtClean="0"/>
              <a:t> игры</a:t>
            </a:r>
          </a:p>
          <a:p>
            <a:pPr>
              <a:buNone/>
            </a:pPr>
            <a:endParaRPr lang="ru-RU" b="1" dirty="0" smtClean="0"/>
          </a:p>
          <a:p>
            <a:pPr>
              <a:buNone/>
            </a:pPr>
            <a:r>
              <a:rPr lang="ru-RU" dirty="0" smtClean="0"/>
              <a:t>Такие игры позволяют активизировать межполушарное взаимодействие, улучшают мыслительную деятельность, </a:t>
            </a:r>
            <a:r>
              <a:rPr lang="ru-RU" dirty="0" err="1" smtClean="0"/>
              <a:t>стрессоустойчивость</a:t>
            </a:r>
            <a:r>
              <a:rPr lang="ru-RU" dirty="0" smtClean="0"/>
              <a:t>, способствуют улучшению памяти и внимания.</a:t>
            </a:r>
          </a:p>
          <a:p>
            <a:pPr>
              <a:buNone/>
            </a:pPr>
            <a:endParaRPr lang="ru-RU" dirty="0"/>
          </a:p>
        </p:txBody>
      </p:sp>
      <p:pic>
        <p:nvPicPr>
          <p:cNvPr id="24578" name="Picture 2" descr="C:\Documents and Settings\Tanja\Рабочий стол\сад\339882_html_36270880.jpg"/>
          <p:cNvPicPr>
            <a:picLocks noChangeAspect="1" noChangeArrowheads="1"/>
          </p:cNvPicPr>
          <p:nvPr/>
        </p:nvPicPr>
        <p:blipFill>
          <a:blip r:embed="rId2" cstate="print"/>
          <a:srcRect/>
          <a:stretch>
            <a:fillRect/>
          </a:stretch>
        </p:blipFill>
        <p:spPr bwMode="auto">
          <a:xfrm>
            <a:off x="5940152" y="4005064"/>
            <a:ext cx="2591481" cy="19413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79" name="Picture 3" descr="C:\Documents and Settings\Tanja\Рабочий стол\сад\images (9).jpg"/>
          <p:cNvPicPr>
            <a:picLocks noChangeAspect="1" noChangeArrowheads="1"/>
          </p:cNvPicPr>
          <p:nvPr/>
        </p:nvPicPr>
        <p:blipFill>
          <a:blip r:embed="rId3" cstate="print"/>
          <a:srcRect/>
          <a:stretch>
            <a:fillRect/>
          </a:stretch>
        </p:blipFill>
        <p:spPr bwMode="auto">
          <a:xfrm>
            <a:off x="3203848" y="3789040"/>
            <a:ext cx="2211111" cy="1299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0" name="Picture 4" descr="C:\Documents and Settings\Tanja\Рабочий стол\сад\images (10).jpg"/>
          <p:cNvPicPr>
            <a:picLocks noChangeAspect="1" noChangeArrowheads="1"/>
          </p:cNvPicPr>
          <p:nvPr/>
        </p:nvPicPr>
        <p:blipFill>
          <a:blip r:embed="rId4" cstate="print"/>
          <a:srcRect/>
          <a:stretch>
            <a:fillRect/>
          </a:stretch>
        </p:blipFill>
        <p:spPr bwMode="auto">
          <a:xfrm>
            <a:off x="3491880" y="5229200"/>
            <a:ext cx="1728192" cy="1485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1" name="Picture 5" descr="C:\Documents and Settings\Tanja\Рабочий стол\сад\images (8).jpg"/>
          <p:cNvPicPr>
            <a:picLocks noChangeAspect="1" noChangeArrowheads="1"/>
          </p:cNvPicPr>
          <p:nvPr/>
        </p:nvPicPr>
        <p:blipFill>
          <a:blip r:embed="rId5" cstate="print"/>
          <a:srcRect/>
          <a:stretch>
            <a:fillRect/>
          </a:stretch>
        </p:blipFill>
        <p:spPr bwMode="auto">
          <a:xfrm>
            <a:off x="395536" y="4293096"/>
            <a:ext cx="2133600"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0776444"/>
      </p:ext>
    </p:extLst>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824" y="548680"/>
            <a:ext cx="1944216" cy="461665"/>
          </a:xfrm>
          <a:prstGeom prst="rect">
            <a:avLst/>
          </a:prstGeom>
        </p:spPr>
        <p:txBody>
          <a:bodyPr wrap="square">
            <a:spAutoFit/>
          </a:bodyPr>
          <a:lstStyle/>
          <a:p>
            <a:r>
              <a:rPr lang="ru-RU" sz="2400" b="1" dirty="0" smtClean="0">
                <a:solidFill>
                  <a:schemeClr val="accent3">
                    <a:lumMod val="50000"/>
                  </a:schemeClr>
                </a:solidFill>
              </a:rPr>
              <a:t>Рисование</a:t>
            </a:r>
            <a:endParaRPr lang="ru-RU" sz="2400" b="1" dirty="0">
              <a:solidFill>
                <a:schemeClr val="accent3">
                  <a:lumMod val="50000"/>
                </a:schemeClr>
              </a:solidFill>
            </a:endParaRPr>
          </a:p>
        </p:txBody>
      </p:sp>
      <p:sp>
        <p:nvSpPr>
          <p:cNvPr id="3" name="Прямоугольник 2"/>
          <p:cNvSpPr/>
          <p:nvPr/>
        </p:nvSpPr>
        <p:spPr>
          <a:xfrm>
            <a:off x="827584" y="1052736"/>
            <a:ext cx="7416824" cy="1015663"/>
          </a:xfrm>
          <a:prstGeom prst="rect">
            <a:avLst/>
          </a:prstGeom>
        </p:spPr>
        <p:txBody>
          <a:bodyPr wrap="square">
            <a:spAutoFit/>
          </a:bodyPr>
          <a:lstStyle/>
          <a:p>
            <a:pPr algn="just"/>
            <a:r>
              <a:rPr lang="ru-RU" sz="2000" b="1" dirty="0" smtClean="0">
                <a:latin typeface="Times New Roman" panose="02020603050405020304" pitchFamily="18" charset="0"/>
                <a:cs typeface="Times New Roman" panose="02020603050405020304" pitchFamily="18" charset="0"/>
              </a:rPr>
              <a:t>Рисование  - одно из самых любимых занятий всех детей. Чем чаще ребенок держит в руках кисточку, карандаш или фломастер, тем легче ему будет  выводить буквы и слова.</a:t>
            </a:r>
            <a:endParaRPr lang="ru-RU" sz="2000" b="1" dirty="0">
              <a:latin typeface="Times New Roman" panose="02020603050405020304" pitchFamily="18" charset="0"/>
              <a:cs typeface="Times New Roman" panose="02020603050405020304" pitchFamily="18" charset="0"/>
            </a:endParaRPr>
          </a:p>
        </p:txBody>
      </p:sp>
      <p:pic>
        <p:nvPicPr>
          <p:cNvPr id="3074" name="Picture 2" descr="http://im0-tub-ru.yandex.net/i?id=d39f366973053a530d62f0f8fde71e51-11-144&amp;n=21"/>
          <p:cNvPicPr>
            <a:picLocks noChangeAspect="1" noChangeArrowheads="1"/>
          </p:cNvPicPr>
          <p:nvPr/>
        </p:nvPicPr>
        <p:blipFill>
          <a:blip r:embed="rId2" cstate="print"/>
          <a:srcRect/>
          <a:stretch>
            <a:fillRect/>
          </a:stretch>
        </p:blipFill>
        <p:spPr bwMode="auto">
          <a:xfrm>
            <a:off x="560919" y="2564904"/>
            <a:ext cx="2265040" cy="1698780"/>
          </a:xfrm>
          <a:prstGeom prst="rect">
            <a:avLst/>
          </a:prstGeom>
          <a:noFill/>
          <a:effectLst>
            <a:glow rad="139700">
              <a:schemeClr val="accent2">
                <a:satMod val="175000"/>
                <a:alpha val="40000"/>
              </a:schemeClr>
            </a:glow>
            <a:softEdge rad="63500"/>
          </a:effectLst>
        </p:spPr>
      </p:pic>
      <p:pic>
        <p:nvPicPr>
          <p:cNvPr id="3076" name="Picture 4" descr="http://im2-tub-ru.yandex.net/i?id=660b6e0dcdb1f809e16a9189a98d5cd8-77-144&amp;n=21"/>
          <p:cNvPicPr>
            <a:picLocks noChangeAspect="1" noChangeArrowheads="1"/>
          </p:cNvPicPr>
          <p:nvPr/>
        </p:nvPicPr>
        <p:blipFill>
          <a:blip r:embed="rId3" cstate="print"/>
          <a:srcRect/>
          <a:stretch>
            <a:fillRect/>
          </a:stretch>
        </p:blipFill>
        <p:spPr bwMode="auto">
          <a:xfrm>
            <a:off x="3419872" y="2564904"/>
            <a:ext cx="1447800" cy="1428750"/>
          </a:xfrm>
          <a:prstGeom prst="rect">
            <a:avLst/>
          </a:prstGeom>
          <a:noFill/>
          <a:effectLst>
            <a:glow rad="139700">
              <a:schemeClr val="accent2">
                <a:satMod val="175000"/>
                <a:alpha val="40000"/>
              </a:schemeClr>
            </a:glow>
            <a:softEdge rad="63500"/>
          </a:effectLst>
        </p:spPr>
      </p:pic>
      <p:pic>
        <p:nvPicPr>
          <p:cNvPr id="3078" name="Picture 6" descr="http://im2-tub-ru.yandex.net/i?id=92b39595a496919b27544379f0079bc7-50-144&amp;n=21"/>
          <p:cNvPicPr>
            <a:picLocks noChangeAspect="1" noChangeArrowheads="1"/>
          </p:cNvPicPr>
          <p:nvPr/>
        </p:nvPicPr>
        <p:blipFill>
          <a:blip r:embed="rId4" cstate="print"/>
          <a:srcRect/>
          <a:stretch>
            <a:fillRect/>
          </a:stretch>
        </p:blipFill>
        <p:spPr bwMode="auto">
          <a:xfrm>
            <a:off x="5514404" y="2132856"/>
            <a:ext cx="3194699" cy="2292846"/>
          </a:xfrm>
          <a:prstGeom prst="rect">
            <a:avLst/>
          </a:prstGeom>
          <a:noFill/>
          <a:effectLst>
            <a:glow rad="139700">
              <a:schemeClr val="accent2">
                <a:satMod val="175000"/>
                <a:alpha val="40000"/>
              </a:schemeClr>
            </a:glow>
            <a:softEdge rad="63500"/>
          </a:effectLst>
        </p:spPr>
      </p:pic>
      <p:pic>
        <p:nvPicPr>
          <p:cNvPr id="3080" name="Picture 8" descr="http://im2-tub-ru.yandex.net/i?id=4baf237d58a4a9b436afb78baf0ac55b-43-144&amp;n=21"/>
          <p:cNvPicPr>
            <a:picLocks noChangeAspect="1" noChangeArrowheads="1"/>
          </p:cNvPicPr>
          <p:nvPr/>
        </p:nvPicPr>
        <p:blipFill>
          <a:blip r:embed="rId5" cstate="print"/>
          <a:srcRect/>
          <a:stretch>
            <a:fillRect/>
          </a:stretch>
        </p:blipFill>
        <p:spPr bwMode="auto">
          <a:xfrm>
            <a:off x="2051720" y="4653136"/>
            <a:ext cx="1428750" cy="1428750"/>
          </a:xfrm>
          <a:prstGeom prst="rect">
            <a:avLst/>
          </a:prstGeom>
          <a:noFill/>
          <a:effectLst>
            <a:glow rad="139700">
              <a:schemeClr val="accent2">
                <a:satMod val="175000"/>
                <a:alpha val="40000"/>
              </a:schemeClr>
            </a:glow>
            <a:softEdge rad="63500"/>
          </a:effectLst>
        </p:spPr>
      </p:pic>
      <p:pic>
        <p:nvPicPr>
          <p:cNvPr id="3082" name="Picture 10" descr="http://im3-tub-ru.yandex.net/i?id=50401416ca635cf3892fb49cbab302b2-08-144&amp;n=21"/>
          <p:cNvPicPr>
            <a:picLocks noChangeAspect="1" noChangeArrowheads="1"/>
          </p:cNvPicPr>
          <p:nvPr/>
        </p:nvPicPr>
        <p:blipFill>
          <a:blip r:embed="rId6" cstate="print"/>
          <a:srcRect/>
          <a:stretch>
            <a:fillRect/>
          </a:stretch>
        </p:blipFill>
        <p:spPr bwMode="auto">
          <a:xfrm>
            <a:off x="4499992" y="4869160"/>
            <a:ext cx="2611761" cy="1839268"/>
          </a:xfrm>
          <a:prstGeom prst="rect">
            <a:avLst/>
          </a:prstGeom>
          <a:noFill/>
          <a:effectLst>
            <a:glow rad="139700">
              <a:schemeClr val="accent2">
                <a:satMod val="175000"/>
                <a:alpha val="40000"/>
              </a:schemeClr>
            </a:glow>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2000" fill="hold"/>
                                        <p:tgtEl>
                                          <p:spTgt spid="3074"/>
                                        </p:tgtEl>
                                        <p:attrNameLst>
                                          <p:attrName>ppt_x</p:attrName>
                                        </p:attrNameLst>
                                      </p:cBhvr>
                                      <p:tavLst>
                                        <p:tav tm="0">
                                          <p:val>
                                            <p:strVal val="#ppt_x"/>
                                          </p:val>
                                        </p:tav>
                                        <p:tav tm="100000">
                                          <p:val>
                                            <p:strVal val="#ppt_x"/>
                                          </p:val>
                                        </p:tav>
                                      </p:tavLst>
                                    </p:anim>
                                    <p:anim calcmode="lin" valueType="num">
                                      <p:cBhvr additive="base">
                                        <p:cTn id="18" dur="2000" fill="hold"/>
                                        <p:tgtEl>
                                          <p:spTgt spid="307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additive="base">
                                        <p:cTn id="21" dur="2000" fill="hold"/>
                                        <p:tgtEl>
                                          <p:spTgt spid="3076"/>
                                        </p:tgtEl>
                                        <p:attrNameLst>
                                          <p:attrName>ppt_x</p:attrName>
                                        </p:attrNameLst>
                                      </p:cBhvr>
                                      <p:tavLst>
                                        <p:tav tm="0">
                                          <p:val>
                                            <p:strVal val="#ppt_x"/>
                                          </p:val>
                                        </p:tav>
                                        <p:tav tm="100000">
                                          <p:val>
                                            <p:strVal val="#ppt_x"/>
                                          </p:val>
                                        </p:tav>
                                      </p:tavLst>
                                    </p:anim>
                                    <p:anim calcmode="lin" valueType="num">
                                      <p:cBhvr additive="base">
                                        <p:cTn id="22" dur="2000" fill="hold"/>
                                        <p:tgtEl>
                                          <p:spTgt spid="307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8"/>
                                        </p:tgtEl>
                                        <p:attrNameLst>
                                          <p:attrName>style.visibility</p:attrName>
                                        </p:attrNameLst>
                                      </p:cBhvr>
                                      <p:to>
                                        <p:strVal val="visible"/>
                                      </p:to>
                                    </p:set>
                                    <p:anim calcmode="lin" valueType="num">
                                      <p:cBhvr additive="base">
                                        <p:cTn id="25" dur="2000" fill="hold"/>
                                        <p:tgtEl>
                                          <p:spTgt spid="3078"/>
                                        </p:tgtEl>
                                        <p:attrNameLst>
                                          <p:attrName>ppt_x</p:attrName>
                                        </p:attrNameLst>
                                      </p:cBhvr>
                                      <p:tavLst>
                                        <p:tav tm="0">
                                          <p:val>
                                            <p:strVal val="#ppt_x"/>
                                          </p:val>
                                        </p:tav>
                                        <p:tav tm="100000">
                                          <p:val>
                                            <p:strVal val="#ppt_x"/>
                                          </p:val>
                                        </p:tav>
                                      </p:tavLst>
                                    </p:anim>
                                    <p:anim calcmode="lin" valueType="num">
                                      <p:cBhvr additive="base">
                                        <p:cTn id="26" dur="2000" fill="hold"/>
                                        <p:tgtEl>
                                          <p:spTgt spid="307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anim calcmode="lin" valueType="num">
                                      <p:cBhvr additive="base">
                                        <p:cTn id="29" dur="2000" fill="hold"/>
                                        <p:tgtEl>
                                          <p:spTgt spid="3080"/>
                                        </p:tgtEl>
                                        <p:attrNameLst>
                                          <p:attrName>ppt_x</p:attrName>
                                        </p:attrNameLst>
                                      </p:cBhvr>
                                      <p:tavLst>
                                        <p:tav tm="0">
                                          <p:val>
                                            <p:strVal val="#ppt_x"/>
                                          </p:val>
                                        </p:tav>
                                        <p:tav tm="100000">
                                          <p:val>
                                            <p:strVal val="#ppt_x"/>
                                          </p:val>
                                        </p:tav>
                                      </p:tavLst>
                                    </p:anim>
                                    <p:anim calcmode="lin" valueType="num">
                                      <p:cBhvr additive="base">
                                        <p:cTn id="30" dur="2000" fill="hold"/>
                                        <p:tgtEl>
                                          <p:spTgt spid="308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082"/>
                                        </p:tgtEl>
                                        <p:attrNameLst>
                                          <p:attrName>style.visibility</p:attrName>
                                        </p:attrNameLst>
                                      </p:cBhvr>
                                      <p:to>
                                        <p:strVal val="visible"/>
                                      </p:to>
                                    </p:set>
                                    <p:anim calcmode="lin" valueType="num">
                                      <p:cBhvr additive="base">
                                        <p:cTn id="33" dur="2000" fill="hold"/>
                                        <p:tgtEl>
                                          <p:spTgt spid="3082"/>
                                        </p:tgtEl>
                                        <p:attrNameLst>
                                          <p:attrName>ppt_x</p:attrName>
                                        </p:attrNameLst>
                                      </p:cBhvr>
                                      <p:tavLst>
                                        <p:tav tm="0">
                                          <p:val>
                                            <p:strVal val="#ppt_x"/>
                                          </p:val>
                                        </p:tav>
                                        <p:tav tm="100000">
                                          <p:val>
                                            <p:strVal val="#ppt_x"/>
                                          </p:val>
                                        </p:tav>
                                      </p:tavLst>
                                    </p:anim>
                                    <p:anim calcmode="lin" valueType="num">
                                      <p:cBhvr additive="base">
                                        <p:cTn id="34" dur="2000" fill="hold"/>
                                        <p:tgtEl>
                                          <p:spTgt spid="3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48680"/>
            <a:ext cx="3240360" cy="461665"/>
          </a:xfrm>
          <a:prstGeom prst="rect">
            <a:avLst/>
          </a:prstGeom>
        </p:spPr>
        <p:txBody>
          <a:bodyPr wrap="square">
            <a:spAutoFit/>
          </a:bodyPr>
          <a:lstStyle/>
          <a:p>
            <a:r>
              <a:rPr lang="ru-RU" sz="2400" b="1" dirty="0" smtClean="0">
                <a:solidFill>
                  <a:schemeClr val="accent3">
                    <a:lumMod val="50000"/>
                  </a:schemeClr>
                </a:solidFill>
              </a:rPr>
              <a:t>Работа с пластилином</a:t>
            </a:r>
            <a:endParaRPr lang="ru-RU" sz="2400" b="1" dirty="0">
              <a:solidFill>
                <a:schemeClr val="accent3">
                  <a:lumMod val="50000"/>
                </a:schemeClr>
              </a:solidFill>
            </a:endParaRPr>
          </a:p>
        </p:txBody>
      </p:sp>
      <p:sp>
        <p:nvSpPr>
          <p:cNvPr id="3" name="Прямоугольник 2"/>
          <p:cNvSpPr/>
          <p:nvPr/>
        </p:nvSpPr>
        <p:spPr>
          <a:xfrm>
            <a:off x="611560" y="1484784"/>
            <a:ext cx="7848872" cy="1631216"/>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Лепить из пластилина можно начинать уже в 2 года, главное подбирать доступные задания и не забывать мыть руки. Лепим колбаски, колечки, шарики; режем пластилиновую колбаску пластмассовым ножом на множество мелких кусочков, а потом слепляем кусочки снова </a:t>
            </a:r>
            <a:endParaRPr lang="ru-RU" sz="20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0178" y="3415933"/>
            <a:ext cx="2952328" cy="1754326"/>
          </a:xfrm>
          <a:prstGeom prst="rect">
            <a:avLst/>
          </a:prstGeom>
        </p:spPr>
        <p:txBody>
          <a:bodyPr wrap="square">
            <a:spAutoFit/>
          </a:bodyPr>
          <a:lstStyle/>
          <a:p>
            <a:r>
              <a:rPr lang="ru-RU" b="1" dirty="0" smtClean="0">
                <a:solidFill>
                  <a:schemeClr val="accent3">
                    <a:lumMod val="50000"/>
                  </a:schemeClr>
                </a:solidFill>
              </a:rPr>
              <a:t>Кусочки пластилина</a:t>
            </a:r>
          </a:p>
          <a:p>
            <a:r>
              <a:rPr lang="ru-RU" b="1" dirty="0" smtClean="0">
                <a:solidFill>
                  <a:schemeClr val="accent3">
                    <a:lumMod val="50000"/>
                  </a:schemeClr>
                </a:solidFill>
              </a:rPr>
              <a:t>Катает наша Зина,</a:t>
            </a:r>
          </a:p>
          <a:p>
            <a:r>
              <a:rPr lang="ru-RU" b="1" dirty="0" smtClean="0">
                <a:solidFill>
                  <a:schemeClr val="accent3">
                    <a:lumMod val="50000"/>
                  </a:schemeClr>
                </a:solidFill>
              </a:rPr>
              <a:t>Шарики, колбаски,</a:t>
            </a:r>
          </a:p>
          <a:p>
            <a:r>
              <a:rPr lang="ru-RU" b="1" dirty="0" smtClean="0">
                <a:solidFill>
                  <a:schemeClr val="accent3">
                    <a:lumMod val="50000"/>
                  </a:schemeClr>
                </a:solidFill>
              </a:rPr>
              <a:t>И оживают сказки,</a:t>
            </a:r>
          </a:p>
          <a:p>
            <a:r>
              <a:rPr lang="ru-RU" b="1" dirty="0" smtClean="0">
                <a:solidFill>
                  <a:schemeClr val="accent3">
                    <a:lumMod val="50000"/>
                  </a:schemeClr>
                </a:solidFill>
              </a:rPr>
              <a:t>Пальчики стараются,</a:t>
            </a:r>
          </a:p>
          <a:p>
            <a:r>
              <a:rPr lang="ru-RU" b="1" dirty="0" smtClean="0">
                <a:solidFill>
                  <a:schemeClr val="accent3">
                    <a:lumMod val="50000"/>
                  </a:schemeClr>
                </a:solidFill>
              </a:rPr>
              <a:t>Лепят, развиваются.</a:t>
            </a:r>
            <a:endParaRPr lang="ru-RU" b="1" dirty="0">
              <a:solidFill>
                <a:schemeClr val="accent3">
                  <a:lumMod val="50000"/>
                </a:schemeClr>
              </a:solidFill>
            </a:endParaRPr>
          </a:p>
        </p:txBody>
      </p:sp>
      <p:pic>
        <p:nvPicPr>
          <p:cNvPr id="4098" name="Picture 2" descr="http://im3-tub-ru.yandex.net/i?id=6365fc35f1da55c8f832062236c14bf1-99-144&amp;n=21"/>
          <p:cNvPicPr>
            <a:picLocks noChangeAspect="1" noChangeArrowheads="1"/>
          </p:cNvPicPr>
          <p:nvPr/>
        </p:nvPicPr>
        <p:blipFill>
          <a:blip r:embed="rId2" cstate="print"/>
          <a:srcRect r="2126" b="14321"/>
          <a:stretch>
            <a:fillRect/>
          </a:stretch>
        </p:blipFill>
        <p:spPr bwMode="auto">
          <a:xfrm>
            <a:off x="5076056" y="3068960"/>
            <a:ext cx="2088232" cy="1224136"/>
          </a:xfrm>
          <a:prstGeom prst="rect">
            <a:avLst/>
          </a:prstGeom>
          <a:noFill/>
          <a:effectLst>
            <a:glow rad="139700">
              <a:schemeClr val="accent2">
                <a:satMod val="175000"/>
                <a:alpha val="40000"/>
              </a:schemeClr>
            </a:glow>
            <a:softEdge rad="63500"/>
          </a:effectLst>
        </p:spPr>
      </p:pic>
      <p:pic>
        <p:nvPicPr>
          <p:cNvPr id="4100" name="Picture 4" descr="http://im2-tub-ru.yandex.net/i?id=7edea83e57240c320041b0127e81ccd8-00-144&amp;n=21"/>
          <p:cNvPicPr>
            <a:picLocks noChangeAspect="1" noChangeArrowheads="1"/>
          </p:cNvPicPr>
          <p:nvPr/>
        </p:nvPicPr>
        <p:blipFill>
          <a:blip r:embed="rId3" cstate="print"/>
          <a:srcRect/>
          <a:stretch>
            <a:fillRect/>
          </a:stretch>
        </p:blipFill>
        <p:spPr bwMode="auto">
          <a:xfrm>
            <a:off x="3203848" y="4725144"/>
            <a:ext cx="1562100" cy="1428750"/>
          </a:xfrm>
          <a:prstGeom prst="rect">
            <a:avLst/>
          </a:prstGeom>
          <a:noFill/>
          <a:effectLst>
            <a:glow rad="139700">
              <a:schemeClr val="accent2">
                <a:satMod val="175000"/>
                <a:alpha val="40000"/>
              </a:schemeClr>
            </a:glow>
            <a:softEdge rad="63500"/>
          </a:effectLst>
        </p:spPr>
      </p:pic>
      <p:pic>
        <p:nvPicPr>
          <p:cNvPr id="4102" name="Picture 6" descr="http://im2-tub-ru.yandex.net/i?id=287a6210b4ed37af73b62c341182e038-116-144&amp;n=21"/>
          <p:cNvPicPr>
            <a:picLocks noChangeAspect="1" noChangeArrowheads="1"/>
          </p:cNvPicPr>
          <p:nvPr/>
        </p:nvPicPr>
        <p:blipFill>
          <a:blip r:embed="rId4" cstate="print"/>
          <a:srcRect/>
          <a:stretch>
            <a:fillRect/>
          </a:stretch>
        </p:blipFill>
        <p:spPr bwMode="auto">
          <a:xfrm>
            <a:off x="6084168" y="4869160"/>
            <a:ext cx="1619250" cy="1428750"/>
          </a:xfrm>
          <a:prstGeom prst="rect">
            <a:avLst/>
          </a:prstGeom>
          <a:noFill/>
          <a:effectLst>
            <a:glow rad="139700">
              <a:schemeClr val="accent2">
                <a:satMod val="175000"/>
                <a:alpha val="40000"/>
              </a:schemeClr>
            </a:glow>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0-#ppt_w/2"/>
                                          </p:val>
                                        </p:tav>
                                        <p:tav tm="100000">
                                          <p:val>
                                            <p:strVal val="#ppt_x"/>
                                          </p:val>
                                        </p:tav>
                                      </p:tavLst>
                                    </p:anim>
                                    <p:anim calcmode="lin" valueType="num">
                                      <p:cBhvr additive="base">
                                        <p:cTn id="18" dur="2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additive="base">
                                        <p:cTn id="21" dur="2000" fill="hold"/>
                                        <p:tgtEl>
                                          <p:spTgt spid="4098"/>
                                        </p:tgtEl>
                                        <p:attrNameLst>
                                          <p:attrName>ppt_x</p:attrName>
                                        </p:attrNameLst>
                                      </p:cBhvr>
                                      <p:tavLst>
                                        <p:tav tm="0">
                                          <p:val>
                                            <p:strVal val="0-#ppt_w/2"/>
                                          </p:val>
                                        </p:tav>
                                        <p:tav tm="100000">
                                          <p:val>
                                            <p:strVal val="#ppt_x"/>
                                          </p:val>
                                        </p:tav>
                                      </p:tavLst>
                                    </p:anim>
                                    <p:anim calcmode="lin" valueType="num">
                                      <p:cBhvr additive="base">
                                        <p:cTn id="22" dur="2000" fill="hold"/>
                                        <p:tgtEl>
                                          <p:spTgt spid="4098"/>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100"/>
                                        </p:tgtEl>
                                        <p:attrNameLst>
                                          <p:attrName>style.visibility</p:attrName>
                                        </p:attrNameLst>
                                      </p:cBhvr>
                                      <p:to>
                                        <p:strVal val="visible"/>
                                      </p:to>
                                    </p:set>
                                    <p:anim calcmode="lin" valueType="num">
                                      <p:cBhvr additive="base">
                                        <p:cTn id="25" dur="2000" fill="hold"/>
                                        <p:tgtEl>
                                          <p:spTgt spid="4100"/>
                                        </p:tgtEl>
                                        <p:attrNameLst>
                                          <p:attrName>ppt_x</p:attrName>
                                        </p:attrNameLst>
                                      </p:cBhvr>
                                      <p:tavLst>
                                        <p:tav tm="0">
                                          <p:val>
                                            <p:strVal val="0-#ppt_w/2"/>
                                          </p:val>
                                        </p:tav>
                                        <p:tav tm="100000">
                                          <p:val>
                                            <p:strVal val="#ppt_x"/>
                                          </p:val>
                                        </p:tav>
                                      </p:tavLst>
                                    </p:anim>
                                    <p:anim calcmode="lin" valueType="num">
                                      <p:cBhvr additive="base">
                                        <p:cTn id="26" dur="2000" fill="hold"/>
                                        <p:tgtEl>
                                          <p:spTgt spid="410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102"/>
                                        </p:tgtEl>
                                        <p:attrNameLst>
                                          <p:attrName>style.visibility</p:attrName>
                                        </p:attrNameLst>
                                      </p:cBhvr>
                                      <p:to>
                                        <p:strVal val="visible"/>
                                      </p:to>
                                    </p:set>
                                    <p:anim calcmode="lin" valueType="num">
                                      <p:cBhvr additive="base">
                                        <p:cTn id="29" dur="2000" fill="hold"/>
                                        <p:tgtEl>
                                          <p:spTgt spid="4102"/>
                                        </p:tgtEl>
                                        <p:attrNameLst>
                                          <p:attrName>ppt_x</p:attrName>
                                        </p:attrNameLst>
                                      </p:cBhvr>
                                      <p:tavLst>
                                        <p:tav tm="0">
                                          <p:val>
                                            <p:strVal val="0-#ppt_w/2"/>
                                          </p:val>
                                        </p:tav>
                                        <p:tav tm="100000">
                                          <p:val>
                                            <p:strVal val="#ppt_x"/>
                                          </p:val>
                                        </p:tav>
                                      </p:tavLst>
                                    </p:anim>
                                    <p:anim calcmode="lin" valueType="num">
                                      <p:cBhvr additive="base">
                                        <p:cTn id="30" dur="2000" fill="hold"/>
                                        <p:tgtEl>
                                          <p:spTgt spid="4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468313" y="404813"/>
            <a:ext cx="8218487" cy="6049962"/>
          </a:xfrm>
        </p:spPr>
        <p:txBody>
          <a:bodyPr/>
          <a:lstStyle/>
          <a:p>
            <a:endParaRPr lang="ru-RU" sz="2800" dirty="0" smtClean="0"/>
          </a:p>
          <a:p>
            <a:pPr>
              <a:buNone/>
            </a:pPr>
            <a:r>
              <a:rPr lang="ru-RU" sz="2800" dirty="0" smtClean="0"/>
              <a:t>« Ум ребёнка находится </a:t>
            </a:r>
          </a:p>
          <a:p>
            <a:pPr>
              <a:buNone/>
            </a:pPr>
            <a:r>
              <a:rPr lang="ru-RU" sz="2800" dirty="0" smtClean="0"/>
              <a:t>на кончиках его пальцев»</a:t>
            </a:r>
          </a:p>
          <a:p>
            <a:pPr>
              <a:buNone/>
            </a:pPr>
            <a:r>
              <a:rPr lang="ru-RU" sz="2400" dirty="0" smtClean="0"/>
              <a:t> В.А. Сухомлинский</a:t>
            </a:r>
            <a:r>
              <a:rPr lang="ru-RU" sz="3600" dirty="0" smtClean="0"/>
              <a:t> </a:t>
            </a:r>
            <a:r>
              <a:rPr lang="ru-RU" dirty="0" smtClean="0"/>
              <a:t> </a:t>
            </a:r>
          </a:p>
          <a:p>
            <a:endParaRPr lang="ru-RU" dirty="0" smtClean="0"/>
          </a:p>
          <a:p>
            <a:endParaRPr lang="ru-RU" dirty="0" smtClean="0"/>
          </a:p>
          <a:p>
            <a:pPr>
              <a:buNone/>
            </a:pPr>
            <a:r>
              <a:rPr lang="ru-RU" sz="2800" dirty="0" smtClean="0"/>
              <a:t> «Таланты детей находятся </a:t>
            </a:r>
          </a:p>
          <a:p>
            <a:pPr>
              <a:buNone/>
            </a:pPr>
            <a:r>
              <a:rPr lang="ru-RU" sz="2800" dirty="0" smtClean="0"/>
              <a:t>на кончиках их пальцев» </a:t>
            </a:r>
          </a:p>
          <a:p>
            <a:pPr>
              <a:buNone/>
            </a:pPr>
            <a:r>
              <a:rPr lang="ru-RU" sz="2800" dirty="0" smtClean="0"/>
              <a:t> М.М. </a:t>
            </a:r>
            <a:r>
              <a:rPr lang="ru-RU" sz="2800" dirty="0" err="1" smtClean="0"/>
              <a:t>Монтессори</a:t>
            </a:r>
            <a:r>
              <a:rPr lang="ru-RU" sz="2800" dirty="0" smtClean="0"/>
              <a:t> </a:t>
            </a:r>
            <a:endParaRPr lang="ru-RU" sz="2800" dirty="0"/>
          </a:p>
        </p:txBody>
      </p:sp>
      <p:pic>
        <p:nvPicPr>
          <p:cNvPr id="6" name="Рисунок 5" descr="suhomlinskiy_1.jpg"/>
          <p:cNvPicPr>
            <a:picLocks noChangeAspect="1"/>
          </p:cNvPicPr>
          <p:nvPr/>
        </p:nvPicPr>
        <p:blipFill>
          <a:blip r:embed="rId3" cstate="print"/>
          <a:stretch>
            <a:fillRect/>
          </a:stretch>
        </p:blipFill>
        <p:spPr>
          <a:xfrm>
            <a:off x="6228184" y="620687"/>
            <a:ext cx="1512168" cy="2184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metod-vospitanie.jpg"/>
          <p:cNvPicPr>
            <a:picLocks noChangeAspect="1"/>
          </p:cNvPicPr>
          <p:nvPr/>
        </p:nvPicPr>
        <p:blipFill>
          <a:blip r:embed="rId4" cstate="print"/>
          <a:stretch>
            <a:fillRect/>
          </a:stretch>
        </p:blipFill>
        <p:spPr>
          <a:xfrm>
            <a:off x="6156176" y="3789040"/>
            <a:ext cx="1656184" cy="221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7790160"/>
      </p:ext>
    </p:extLst>
  </p:cSld>
  <p:clrMapOvr>
    <a:masterClrMapping/>
  </p:clrMapOvr>
  <p:transition spd="slow">
    <p:strips dir="ru"/>
    <p:sndAc>
      <p:stSnd>
        <p:snd r:embed="rId2" name="camera.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764704"/>
            <a:ext cx="7128792" cy="3477875"/>
          </a:xfrm>
          <a:prstGeom prst="rect">
            <a:avLst/>
          </a:prstGeom>
        </p:spPr>
        <p:txBody>
          <a:bodyPr wrap="square">
            <a:spAutoFit/>
          </a:bodyPr>
          <a:lstStyle/>
          <a:p>
            <a:r>
              <a:rPr lang="ru-RU" sz="2400" b="1" dirty="0" smtClean="0">
                <a:solidFill>
                  <a:schemeClr val="accent3">
                    <a:lumMod val="50000"/>
                  </a:schemeClr>
                </a:solidFill>
              </a:rPr>
              <a:t>              Массаж рук массажным мячом</a:t>
            </a:r>
            <a:r>
              <a:rPr lang="ru-RU" dirty="0" smtClean="0"/>
              <a:t/>
            </a:r>
            <a:br>
              <a:rPr lang="ru-RU" dirty="0" smtClean="0"/>
            </a:br>
            <a:endParaRPr lang="ru-RU" dirty="0" smtClean="0"/>
          </a:p>
          <a:p>
            <a:endParaRPr lang="ru-RU" dirty="0" smtClean="0"/>
          </a:p>
          <a:p>
            <a:r>
              <a:rPr lang="ru-RU" sz="2000" b="1" dirty="0" smtClean="0">
                <a:latin typeface="Times New Roman" panose="02020603050405020304" pitchFamily="18" charset="0"/>
                <a:cs typeface="Times New Roman" panose="02020603050405020304" pitchFamily="18" charset="0"/>
              </a:rPr>
              <a:t>- Покатать мячик  между ладонями продольными движениями</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 Покатать мячик между ладонями круговыми движениями</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 Покатать по столу мячик сначала правой, затем левой рукой</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 Накрыть мяч правой рукой, сжать и разжать его. Повторить действие 4 раза. Выполнить аналогичное действие левой рукой</a:t>
            </a:r>
            <a:endParaRPr lang="ru-RU" sz="2000" b="1" dirty="0">
              <a:latin typeface="Times New Roman" panose="02020603050405020304" pitchFamily="18" charset="0"/>
              <a:cs typeface="Times New Roman" panose="02020603050405020304" pitchFamily="18" charset="0"/>
            </a:endParaRPr>
          </a:p>
        </p:txBody>
      </p:sp>
      <p:pic>
        <p:nvPicPr>
          <p:cNvPr id="3" name="Picture 14" descr="http://im2-tub-ru.yandex.net/i?id=22cae4cc5227c6aa8230ccaa490f8160-02-144&amp;n=21"/>
          <p:cNvPicPr>
            <a:picLocks noChangeAspect="1" noChangeArrowheads="1"/>
          </p:cNvPicPr>
          <p:nvPr/>
        </p:nvPicPr>
        <p:blipFill>
          <a:blip r:embed="rId2" cstate="print"/>
          <a:srcRect/>
          <a:stretch>
            <a:fillRect/>
          </a:stretch>
        </p:blipFill>
        <p:spPr bwMode="auto">
          <a:xfrm>
            <a:off x="2987824" y="4509120"/>
            <a:ext cx="2265040" cy="1698780"/>
          </a:xfrm>
          <a:prstGeom prst="rect">
            <a:avLst/>
          </a:prstGeom>
          <a:noFill/>
          <a:effectLst>
            <a:glow rad="101600">
              <a:schemeClr val="accent2">
                <a:satMod val="175000"/>
                <a:alpha val="40000"/>
              </a:schemeClr>
            </a:glow>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79512" y="661988"/>
            <a:ext cx="4463926" cy="1974924"/>
          </a:xfrm>
          <a:solidFill>
            <a:srgbClr val="FFFF00"/>
          </a:solidFill>
        </p:spPr>
        <p:txBody>
          <a:bodyPr/>
          <a:lstStyle/>
          <a:p>
            <a:pPr eaLnBrk="1" hangingPunct="1"/>
            <a:r>
              <a:rPr lang="ru-RU" altLang="ru-RU" sz="3600" dirty="0" smtClean="0"/>
              <a:t/>
            </a:r>
            <a:br>
              <a:rPr lang="ru-RU" altLang="ru-RU" sz="3600" dirty="0" smtClean="0"/>
            </a:br>
            <a:r>
              <a:rPr lang="ru-RU" altLang="ru-RU" sz="3600" dirty="0"/>
              <a:t/>
            </a:r>
            <a:br>
              <a:rPr lang="ru-RU" altLang="ru-RU" sz="3600" dirty="0"/>
            </a:br>
            <a:r>
              <a:rPr lang="ru-RU" altLang="ru-RU" sz="3600" dirty="0" smtClean="0">
                <a:solidFill>
                  <a:srgbClr val="FF0000"/>
                </a:solidFill>
              </a:rPr>
              <a:t>Артикуляционная гимнастика</a:t>
            </a:r>
            <a:br>
              <a:rPr lang="ru-RU" altLang="ru-RU" sz="3600" dirty="0" smtClean="0">
                <a:solidFill>
                  <a:srgbClr val="FF0000"/>
                </a:solidFill>
              </a:rPr>
            </a:br>
            <a:r>
              <a:rPr lang="ru-RU" altLang="ru-RU" sz="3600" dirty="0" smtClean="0"/>
              <a:t>ГРИБОК</a:t>
            </a:r>
          </a:p>
        </p:txBody>
      </p:sp>
      <p:sp>
        <p:nvSpPr>
          <p:cNvPr id="4099" name="Содержимое 2"/>
          <p:cNvSpPr>
            <a:spLocks noGrp="1"/>
          </p:cNvSpPr>
          <p:nvPr>
            <p:ph idx="1"/>
          </p:nvPr>
        </p:nvSpPr>
        <p:spPr/>
        <p:txBody>
          <a:bodyPr/>
          <a:lstStyle/>
          <a:p>
            <a:pPr eaLnBrk="1" hangingPunct="1"/>
            <a:endParaRPr lang="ru-RU" altLang="ru-RU" dirty="0" smtClean="0"/>
          </a:p>
          <a:p>
            <a:pPr eaLnBrk="1" hangingPunct="1"/>
            <a:endParaRPr lang="ru-RU" altLang="ru-RU" dirty="0" smtClean="0"/>
          </a:p>
          <a:p>
            <a:pPr eaLnBrk="1" hangingPunct="1"/>
            <a:endParaRPr lang="ru-RU" altLang="ru-RU" dirty="0" smtClean="0"/>
          </a:p>
          <a:p>
            <a:pPr eaLnBrk="1" hangingPunct="1"/>
            <a:endParaRPr lang="ru-RU" altLang="ru-RU" dirty="0" smtClean="0"/>
          </a:p>
          <a:p>
            <a:pPr eaLnBrk="1" hangingPunct="1"/>
            <a:endParaRPr lang="ru-RU" altLang="ru-RU" dirty="0" smtClean="0"/>
          </a:p>
          <a:p>
            <a:pPr eaLnBrk="1" hangingPunct="1"/>
            <a:endParaRPr lang="ru-RU" altLang="ru-RU" dirty="0" smtClean="0"/>
          </a:p>
          <a:p>
            <a:pPr eaLnBrk="1" hangingPunct="1"/>
            <a:endParaRPr lang="ru-RU" altLang="ru-RU" dirty="0" smtClean="0"/>
          </a:p>
          <a:p>
            <a:pPr eaLnBrk="1" hangingPunct="1"/>
            <a:endParaRPr lang="ru-RU" altLang="ru-RU" dirty="0" smtClean="0"/>
          </a:p>
          <a:p>
            <a:pPr eaLnBrk="1" hangingPunct="1"/>
            <a:endParaRPr lang="ru-RU" altLang="ru-RU" dirty="0" smtClean="0"/>
          </a:p>
          <a:p>
            <a:pPr eaLnBrk="1" hangingPunct="1"/>
            <a:endParaRPr lang="ru-RU" altLang="ru-RU" dirty="0" smtClean="0"/>
          </a:p>
          <a:p>
            <a:pPr eaLnBrk="1" hangingPunct="1"/>
            <a:endParaRPr lang="ru-RU" altLang="ru-RU" dirty="0" smtClean="0"/>
          </a:p>
          <a:p>
            <a:pPr eaLnBrk="1" hangingPunct="1"/>
            <a:endParaRPr lang="ru-RU" altLang="ru-RU" dirty="0" smtClean="0"/>
          </a:p>
          <a:p>
            <a:pPr eaLnBrk="1" hangingPunct="1"/>
            <a:endParaRPr lang="ru-RU" altLang="ru-RU" dirty="0" smtClean="0"/>
          </a:p>
        </p:txBody>
      </p:sp>
      <p:sp>
        <p:nvSpPr>
          <p:cNvPr id="4100" name="Текст 3"/>
          <p:cNvSpPr>
            <a:spLocks noGrp="1"/>
          </p:cNvSpPr>
          <p:nvPr>
            <p:ph type="body" sz="half" idx="2"/>
          </p:nvPr>
        </p:nvSpPr>
        <p:spPr>
          <a:xfrm>
            <a:off x="179388" y="2924175"/>
            <a:ext cx="4608512" cy="2160588"/>
          </a:xfrm>
        </p:spPr>
        <p:txBody>
          <a:bodyPr/>
          <a:lstStyle/>
          <a:p>
            <a:pPr eaLnBrk="1" hangingPunct="1"/>
            <a:r>
              <a:rPr lang="ru-RU" altLang="ru-RU" sz="3200" smtClean="0"/>
              <a:t>Улыбнуться. Открыть рот,</a:t>
            </a:r>
          </a:p>
          <a:p>
            <a:pPr eaLnBrk="1" hangingPunct="1"/>
            <a:r>
              <a:rPr lang="ru-RU" altLang="ru-RU" sz="3200" smtClean="0"/>
              <a:t> «приклеить»( присосать) язык к нёбу. </a:t>
            </a:r>
          </a:p>
        </p:txBody>
      </p:sp>
      <p:pic>
        <p:nvPicPr>
          <p:cNvPr id="4101" name="Рисунок 5" descr="http://im0-tub-ru.yandex.net/i?id=172017629-13-72&amp;n=2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429000"/>
            <a:ext cx="23050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661988"/>
            <a:ext cx="2105025"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769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513" y="476250"/>
            <a:ext cx="2663825" cy="865188"/>
          </a:xfrm>
          <a:solidFill>
            <a:srgbClr val="FFFF00"/>
          </a:solidFill>
        </p:spPr>
        <p:txBody>
          <a:bodyPr rtlCol="0">
            <a:normAutofit fontScale="90000"/>
          </a:bodyPr>
          <a:lstStyle/>
          <a:p>
            <a:pPr eaLnBrk="1" fontAlgn="auto" hangingPunct="1">
              <a:spcAft>
                <a:spcPts val="0"/>
              </a:spcAft>
              <a:defRPr/>
            </a:pPr>
            <a:r>
              <a:rPr lang="ru-RU" sz="3200" dirty="0" smtClean="0"/>
              <a:t/>
            </a:r>
            <a:br>
              <a:rPr lang="ru-RU" sz="3200" dirty="0" smtClean="0"/>
            </a:br>
            <a:r>
              <a:rPr lang="ru-RU" sz="3200" dirty="0" smtClean="0"/>
              <a:t/>
            </a:r>
            <a:br>
              <a:rPr lang="ru-RU" sz="3200" dirty="0" smtClean="0"/>
            </a:br>
            <a:r>
              <a:rPr lang="ru-RU" sz="3600" dirty="0" smtClean="0"/>
              <a:t>ДЯТЕЛ</a:t>
            </a:r>
            <a:endParaRPr lang="ru-RU" sz="3600" dirty="0"/>
          </a:p>
        </p:txBody>
      </p:sp>
      <p:sp>
        <p:nvSpPr>
          <p:cNvPr id="6147" name="Содержимое 2"/>
          <p:cNvSpPr>
            <a:spLocks noGrp="1"/>
          </p:cNvSpPr>
          <p:nvPr>
            <p:ph idx="1"/>
          </p:nvPr>
        </p:nvSpPr>
        <p:spPr/>
        <p:txBody>
          <a:bodyPr/>
          <a:lstStyle/>
          <a:p>
            <a:pPr eaLnBrk="1" hangingPunct="1"/>
            <a:endParaRPr lang="ru-RU" altLang="ru-RU" smtClean="0"/>
          </a:p>
          <a:p>
            <a:pPr eaLnBrk="1" hangingPunct="1"/>
            <a:endParaRPr lang="ru-RU" altLang="ru-RU" smtClean="0"/>
          </a:p>
        </p:txBody>
      </p:sp>
      <p:sp>
        <p:nvSpPr>
          <p:cNvPr id="6148" name="Текст 3"/>
          <p:cNvSpPr>
            <a:spLocks noGrp="1"/>
          </p:cNvSpPr>
          <p:nvPr>
            <p:ph type="body" sz="half" idx="2"/>
          </p:nvPr>
        </p:nvSpPr>
        <p:spPr>
          <a:xfrm>
            <a:off x="457200" y="2205038"/>
            <a:ext cx="3754438" cy="4103687"/>
          </a:xfrm>
        </p:spPr>
        <p:txBody>
          <a:bodyPr/>
          <a:lstStyle/>
          <a:p>
            <a:pPr eaLnBrk="1" hangingPunct="1"/>
            <a:r>
              <a:rPr lang="ru-RU" altLang="ru-RU" sz="2800" smtClean="0"/>
              <a:t>Улыбнуться, открыть рот, поднять язык вверх. Кончиком языка с силой «ударять» по бугоркам (альвеолам) за верхними губами и произносить звуки: </a:t>
            </a:r>
          </a:p>
          <a:p>
            <a:pPr eaLnBrk="1" hangingPunct="1"/>
            <a:r>
              <a:rPr lang="ru-RU" altLang="ru-RU" sz="2800" smtClean="0"/>
              <a:t>«д-д-д…»</a:t>
            </a:r>
          </a:p>
        </p:txBody>
      </p:sp>
      <p:pic>
        <p:nvPicPr>
          <p:cNvPr id="6149" name="Рисунок 4" descr="http://ceolte.com/img/307.files/image53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789363"/>
            <a:ext cx="28797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Рисунок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9813" y="909638"/>
            <a:ext cx="195421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448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2195513" y="692150"/>
            <a:ext cx="2520950" cy="865188"/>
          </a:xfrm>
          <a:solidFill>
            <a:srgbClr val="FFFF00"/>
          </a:solidFill>
        </p:spPr>
        <p:txBody>
          <a:bodyPr/>
          <a:lstStyle/>
          <a:p>
            <a:pPr eaLnBrk="1" hangingPunct="1"/>
            <a:r>
              <a:rPr lang="ru-RU" altLang="ru-RU" sz="3200" smtClean="0"/>
              <a:t>ГАРМОШКА</a:t>
            </a:r>
          </a:p>
        </p:txBody>
      </p:sp>
      <p:pic>
        <p:nvPicPr>
          <p:cNvPr id="8195" name="Содержимое 4" descr="http://im0-tub-ru.yandex.net/i?id=172017629-13-72&amp;n=21">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5651500" y="4076700"/>
            <a:ext cx="1873250" cy="1574800"/>
          </a:xfrm>
        </p:spPr>
      </p:pic>
      <p:sp>
        <p:nvSpPr>
          <p:cNvPr id="8196" name="Текст 3"/>
          <p:cNvSpPr>
            <a:spLocks noGrp="1"/>
          </p:cNvSpPr>
          <p:nvPr>
            <p:ph type="body" sz="half" idx="2"/>
          </p:nvPr>
        </p:nvSpPr>
        <p:spPr>
          <a:xfrm>
            <a:off x="457200" y="2781300"/>
            <a:ext cx="4186238" cy="3344863"/>
          </a:xfrm>
        </p:spPr>
        <p:txBody>
          <a:bodyPr/>
          <a:lstStyle/>
          <a:p>
            <a:pPr eaLnBrk="1" hangingPunct="1"/>
            <a:r>
              <a:rPr lang="ru-RU" altLang="ru-RU" sz="2400" smtClean="0"/>
              <a:t>Улыбнуться, широко открыть рот, «присосать» язык к нёбу. Не отпуская язык, сильно опустить нижнюю челюсть, закрыть рот и опять широко открыть, не меняя положения языка</a:t>
            </a:r>
            <a:r>
              <a:rPr lang="ru-RU" altLang="ru-RU" smtClean="0"/>
              <a:t>.</a:t>
            </a:r>
          </a:p>
        </p:txBody>
      </p:sp>
      <p:pic>
        <p:nvPicPr>
          <p:cNvPr id="8197"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1125" y="1449388"/>
            <a:ext cx="39560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772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875" y="692150"/>
            <a:ext cx="1800225" cy="742950"/>
          </a:xfrm>
          <a:solidFill>
            <a:srgbClr val="FFFF00"/>
          </a:solidFill>
        </p:spPr>
        <p:txBody>
          <a:bodyPr rtlCol="0">
            <a:normAutofit fontScale="90000"/>
          </a:bodyPr>
          <a:lstStyle/>
          <a:p>
            <a:pPr eaLnBrk="1" fontAlgn="auto" hangingPunct="1">
              <a:spcAft>
                <a:spcPts val="0"/>
              </a:spcAft>
              <a:defRPr/>
            </a:pPr>
            <a:r>
              <a:rPr lang="ru-RU" sz="3200" dirty="0" smtClean="0"/>
              <a:t>МАЛЯР</a:t>
            </a:r>
            <a:r>
              <a:rPr lang="ru-RU" dirty="0" smtClean="0"/>
              <a:t/>
            </a:r>
            <a:br>
              <a:rPr lang="ru-RU" dirty="0" smtClean="0"/>
            </a:br>
            <a:endParaRPr lang="ru-RU" dirty="0"/>
          </a:p>
        </p:txBody>
      </p:sp>
      <p:pic>
        <p:nvPicPr>
          <p:cNvPr id="12291" name="Содержимое 6" descr="http://im6-tub-ru.yandex.net/i?id=172017640-24-72&amp;n=21">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4787900" y="3573463"/>
            <a:ext cx="1655763" cy="1790700"/>
          </a:xfrm>
        </p:spPr>
      </p:pic>
      <p:sp>
        <p:nvSpPr>
          <p:cNvPr id="12292" name="Текст 3"/>
          <p:cNvSpPr>
            <a:spLocks noGrp="1"/>
          </p:cNvSpPr>
          <p:nvPr>
            <p:ph type="body" sz="half" idx="2"/>
          </p:nvPr>
        </p:nvSpPr>
        <p:spPr>
          <a:xfrm>
            <a:off x="395288" y="2420938"/>
            <a:ext cx="3960812" cy="3705225"/>
          </a:xfrm>
        </p:spPr>
        <p:txBody>
          <a:bodyPr/>
          <a:lstStyle/>
          <a:p>
            <a:pPr eaLnBrk="1" hangingPunct="1"/>
            <a:r>
              <a:rPr lang="ru-RU" altLang="ru-RU" sz="2400" smtClean="0"/>
              <a:t>Улыбнуться, открыть рот, язык поднять вверх и кончиком языка проводить по нёбу от верхних зубов до горла и обратно. </a:t>
            </a:r>
          </a:p>
          <a:p>
            <a:pPr eaLnBrk="1" hangingPunct="1"/>
            <a:r>
              <a:rPr lang="ru-RU" altLang="ru-RU" sz="2400" smtClean="0"/>
              <a:t>Выполнять медленно. </a:t>
            </a:r>
          </a:p>
        </p:txBody>
      </p:sp>
      <p:pic>
        <p:nvPicPr>
          <p:cNvPr id="12293"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692150"/>
            <a:ext cx="1960563"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094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1403350" y="273050"/>
            <a:ext cx="3097213" cy="1162050"/>
          </a:xfrm>
          <a:solidFill>
            <a:srgbClr val="FFFF00"/>
          </a:solidFill>
        </p:spPr>
        <p:txBody>
          <a:bodyPr/>
          <a:lstStyle/>
          <a:p>
            <a:pPr eaLnBrk="1" hangingPunct="1"/>
            <a:r>
              <a:rPr lang="ru-RU" altLang="ru-RU" sz="3200" smtClean="0"/>
              <a:t>ЧИСТИМ ЗУБКИ</a:t>
            </a:r>
          </a:p>
        </p:txBody>
      </p:sp>
      <p:pic>
        <p:nvPicPr>
          <p:cNvPr id="18435" name="Содержимое 4" descr="http://ceolte.com/img/307.files/image490.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5003800" y="1920875"/>
            <a:ext cx="2805113" cy="1944688"/>
          </a:xfrm>
        </p:spPr>
      </p:pic>
      <p:sp>
        <p:nvSpPr>
          <p:cNvPr id="18436" name="Текст 3"/>
          <p:cNvSpPr>
            <a:spLocks noGrp="1"/>
          </p:cNvSpPr>
          <p:nvPr>
            <p:ph type="body" sz="half" idx="2"/>
          </p:nvPr>
        </p:nvSpPr>
        <p:spPr>
          <a:xfrm>
            <a:off x="457200" y="1435100"/>
            <a:ext cx="3538538" cy="4691063"/>
          </a:xfrm>
        </p:spPr>
        <p:txBody>
          <a:bodyPr/>
          <a:lstStyle/>
          <a:p>
            <a:pPr eaLnBrk="1" hangingPunct="1"/>
            <a:endParaRPr lang="ru-RU" altLang="ru-RU" sz="2400" dirty="0" smtClean="0"/>
          </a:p>
          <a:p>
            <a:pPr eaLnBrk="1" hangingPunct="1"/>
            <a:r>
              <a:rPr lang="ru-RU" altLang="ru-RU" sz="2400" dirty="0" smtClean="0"/>
              <a:t>Улыбнуться, открыть рот. Кончиком языка сильно «почистить» за нижними зубами (влево - вправо) под счёт до десяти.</a:t>
            </a:r>
          </a:p>
          <a:p>
            <a:pPr eaLnBrk="1" hangingPunct="1"/>
            <a:r>
              <a:rPr lang="ru-RU" altLang="ru-RU" sz="2400" dirty="0" smtClean="0"/>
              <a:t> Затем поднять язычок вверх и почистить за верхними зубками</a:t>
            </a:r>
          </a:p>
          <a:p>
            <a:pPr eaLnBrk="1" hangingPunct="1"/>
            <a:r>
              <a:rPr lang="ru-RU" altLang="ru-RU" sz="2400" dirty="0" smtClean="0"/>
              <a:t>( ротик широко открыть).</a:t>
            </a:r>
          </a:p>
        </p:txBody>
      </p:sp>
      <p:pic>
        <p:nvPicPr>
          <p:cNvPr id="18437" name="Рисунок 5" descr="http://im8-tub-ru.yandex.net/i?id=88526853-25-72&amp;n=2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860800"/>
            <a:ext cx="22320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Рисунок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32588" y="225425"/>
            <a:ext cx="197802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928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1619250" y="765175"/>
            <a:ext cx="2305050" cy="935038"/>
          </a:xfrm>
          <a:solidFill>
            <a:srgbClr val="FFFF00"/>
          </a:solidFill>
        </p:spPr>
        <p:txBody>
          <a:bodyPr/>
          <a:lstStyle/>
          <a:p>
            <a:pPr eaLnBrk="1" hangingPunct="1"/>
            <a:r>
              <a:rPr lang="ru-RU" altLang="ru-RU" sz="3200" smtClean="0"/>
              <a:t>ЧАСИКИ</a:t>
            </a:r>
          </a:p>
        </p:txBody>
      </p:sp>
      <p:pic>
        <p:nvPicPr>
          <p:cNvPr id="22531" name="Содержимое 4" descr="http://im0-tub-ru.yandex.net/i?id=222560130-26-72&amp;n=21">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5040313" y="3429000"/>
            <a:ext cx="2951162" cy="1790700"/>
          </a:xfrm>
        </p:spPr>
      </p:pic>
      <p:sp>
        <p:nvSpPr>
          <p:cNvPr id="22532" name="Текст 3"/>
          <p:cNvSpPr>
            <a:spLocks noGrp="1"/>
          </p:cNvSpPr>
          <p:nvPr>
            <p:ph type="body" sz="half" idx="2"/>
          </p:nvPr>
        </p:nvSpPr>
        <p:spPr>
          <a:xfrm>
            <a:off x="179388" y="2852738"/>
            <a:ext cx="4392612" cy="3273425"/>
          </a:xfrm>
        </p:spPr>
        <p:txBody>
          <a:bodyPr/>
          <a:lstStyle/>
          <a:p>
            <a:pPr lvl="1" eaLnBrk="1" hangingPunct="1"/>
            <a:r>
              <a:rPr lang="ru-RU" altLang="ru-RU" sz="2400" smtClean="0"/>
              <a:t>Улыбнуться, открыть ротик. Тянуться язычком попеременно то к левому уголку ротика, то к правому.</a:t>
            </a:r>
          </a:p>
        </p:txBody>
      </p:sp>
      <p:pic>
        <p:nvPicPr>
          <p:cNvPr id="22533"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474663"/>
            <a:ext cx="36068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065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sz="3200" b="1" i="1" dirty="0" smtClean="0">
                <a:solidFill>
                  <a:srgbClr val="8E1A7D"/>
                </a:solidFill>
              </a:rPr>
              <a:t>Игры на обогащение словаря ребёнка:</a:t>
            </a:r>
            <a:br>
              <a:rPr lang="ru-RU" sz="3200" b="1" i="1" dirty="0" smtClean="0">
                <a:solidFill>
                  <a:srgbClr val="8E1A7D"/>
                </a:solidFill>
              </a:rPr>
            </a:br>
            <a:endParaRPr lang="ru-RU" sz="3200" b="1" i="1" dirty="0">
              <a:solidFill>
                <a:srgbClr val="8E1A7D"/>
              </a:solidFill>
            </a:endParaRPr>
          </a:p>
        </p:txBody>
      </p:sp>
      <p:sp>
        <p:nvSpPr>
          <p:cNvPr id="3" name="Содержимое 2"/>
          <p:cNvSpPr>
            <a:spLocks noGrp="1"/>
          </p:cNvSpPr>
          <p:nvPr>
            <p:ph idx="1"/>
          </p:nvPr>
        </p:nvSpPr>
        <p:spPr>
          <a:xfrm>
            <a:off x="611560" y="1268760"/>
            <a:ext cx="8532440" cy="5446388"/>
          </a:xfrm>
        </p:spPr>
        <p:txBody>
          <a:bodyPr>
            <a:normAutofit fontScale="77500" lnSpcReduction="20000"/>
          </a:bodyPr>
          <a:lstStyle/>
          <a:p>
            <a:pPr>
              <a:buNone/>
            </a:pPr>
            <a:r>
              <a:rPr lang="ru-RU" sz="2800" dirty="0" smtClean="0"/>
              <a:t>1. «Какие слова можно вытащить из супа, компота»</a:t>
            </a:r>
          </a:p>
          <a:p>
            <a:pPr>
              <a:buNone/>
            </a:pPr>
            <a:r>
              <a:rPr lang="ru-RU" sz="2800" dirty="0" smtClean="0"/>
              <a:t>2. «Назови вкусные слова? Кислые слова? Горькие слова»</a:t>
            </a:r>
          </a:p>
          <a:p>
            <a:pPr>
              <a:buNone/>
            </a:pPr>
            <a:r>
              <a:rPr lang="ru-RU" sz="2800" dirty="0" smtClean="0"/>
              <a:t>3. «Какая у нас посуда?» (из стекла – стеклянная, из дерева – деревянная, </a:t>
            </a:r>
            <a:r>
              <a:rPr lang="ru-RU" sz="2800" dirty="0" err="1" smtClean="0"/>
              <a:t>итд</a:t>
            </a:r>
            <a:r>
              <a:rPr lang="ru-RU" sz="2800" dirty="0" smtClean="0"/>
              <a:t>)</a:t>
            </a:r>
          </a:p>
          <a:p>
            <a:pPr>
              <a:buNone/>
            </a:pPr>
            <a:r>
              <a:rPr lang="ru-RU" sz="2800" dirty="0" smtClean="0"/>
              <a:t>4. «Разные вопросы»  («Цепочка слов»)</a:t>
            </a:r>
          </a:p>
          <a:p>
            <a:pPr algn="ctr">
              <a:buNone/>
            </a:pPr>
            <a:r>
              <a:rPr lang="ru-RU" sz="2800" dirty="0" smtClean="0"/>
              <a:t>     Где растут листья? (на ветке)</a:t>
            </a:r>
          </a:p>
          <a:p>
            <a:pPr algn="ctr">
              <a:buNone/>
            </a:pPr>
            <a:r>
              <a:rPr lang="ru-RU" sz="2800" dirty="0" smtClean="0"/>
              <a:t>     Где растут ветки? (на дереве)</a:t>
            </a:r>
          </a:p>
          <a:p>
            <a:pPr algn="ctr">
              <a:buNone/>
            </a:pPr>
            <a:r>
              <a:rPr lang="ru-RU" sz="2800" dirty="0" smtClean="0"/>
              <a:t>     Где растут деревья? (в лесу)</a:t>
            </a:r>
          </a:p>
          <a:p>
            <a:pPr>
              <a:buNone/>
            </a:pPr>
            <a:r>
              <a:rPr lang="ru-RU" sz="2800" dirty="0" smtClean="0"/>
              <a:t>5. «Скажи наоборот» (антонимы)</a:t>
            </a:r>
          </a:p>
          <a:p>
            <a:pPr algn="ctr">
              <a:buNone/>
            </a:pPr>
            <a:r>
              <a:rPr lang="ru-RU" sz="2800" dirty="0" smtClean="0"/>
              <a:t>Быстро – медленно</a:t>
            </a:r>
          </a:p>
          <a:p>
            <a:pPr algn="ctr">
              <a:buNone/>
            </a:pPr>
            <a:r>
              <a:rPr lang="ru-RU" sz="2800" dirty="0" smtClean="0"/>
              <a:t>Грустить – радоваться</a:t>
            </a:r>
          </a:p>
          <a:p>
            <a:pPr algn="ctr">
              <a:buNone/>
            </a:pPr>
            <a:r>
              <a:rPr lang="ru-RU" sz="2800" dirty="0" smtClean="0"/>
              <a:t>Большой – маленький</a:t>
            </a:r>
          </a:p>
          <a:p>
            <a:pPr>
              <a:buNone/>
            </a:pPr>
            <a:r>
              <a:rPr lang="ru-RU" sz="2800" dirty="0" smtClean="0"/>
              <a:t>6. «Что можно делать с… С чем можно делать?»</a:t>
            </a:r>
          </a:p>
          <a:p>
            <a:pPr algn="ctr">
              <a:buNone/>
            </a:pPr>
            <a:r>
              <a:rPr lang="ru-RU" sz="2800" dirty="0" smtClean="0"/>
              <a:t>Мячик можно отбивать ногой, ронять а ещё…</a:t>
            </a:r>
          </a:p>
          <a:p>
            <a:pPr algn="ctr">
              <a:buNone/>
            </a:pPr>
            <a:r>
              <a:rPr lang="ru-RU" sz="2800" dirty="0" smtClean="0"/>
              <a:t>Водой можно умываться, плескаться…</a:t>
            </a:r>
          </a:p>
          <a:p>
            <a:pPr algn="ctr">
              <a:buNone/>
            </a:pPr>
            <a:r>
              <a:rPr lang="ru-RU" sz="2800" dirty="0" smtClean="0"/>
              <a:t> 7. «Опиши то, что видишь» («Расскажи как можно больше»)</a:t>
            </a:r>
          </a:p>
          <a:p>
            <a:pPr>
              <a:buNone/>
            </a:pPr>
            <a:endParaRPr lang="ru-RU" sz="2800" dirty="0" smtClean="0"/>
          </a:p>
          <a:p>
            <a:pPr>
              <a:buNone/>
            </a:pPr>
            <a:endParaRPr lang="ru-RU" sz="2800" dirty="0"/>
          </a:p>
        </p:txBody>
      </p:sp>
    </p:spTree>
    <p:extLst>
      <p:ext uri="{BB962C8B-B14F-4D97-AF65-F5344CB8AC3E}">
        <p14:creationId xmlns:p14="http://schemas.microsoft.com/office/powerpoint/2010/main" val="3980610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802434"/>
          </a:xfrm>
        </p:spPr>
        <p:txBody>
          <a:bodyPr/>
          <a:lstStyle/>
          <a:p>
            <a:pPr algn="l">
              <a:lnSpc>
                <a:spcPct val="150000"/>
              </a:lnSpc>
            </a:pPr>
            <a:r>
              <a:rPr lang="ru-RU" sz="2400" b="1" dirty="0" smtClean="0">
                <a:solidFill>
                  <a:srgbClr val="FF0000"/>
                </a:solidFill>
                <a:latin typeface="Times New Roman" panose="02020603050405020304" pitchFamily="18" charset="0"/>
                <a:cs typeface="Times New Roman" panose="02020603050405020304" pitchFamily="18" charset="0"/>
              </a:rPr>
              <a:t/>
            </a:r>
            <a:br>
              <a:rPr lang="ru-RU" sz="2400" b="1" dirty="0" smtClean="0">
                <a:solidFill>
                  <a:srgbClr val="FF0000"/>
                </a:solidFill>
                <a:latin typeface="Times New Roman" panose="02020603050405020304" pitchFamily="18" charset="0"/>
                <a:cs typeface="Times New Roman" panose="02020603050405020304" pitchFamily="18" charset="0"/>
              </a:rPr>
            </a:br>
            <a:r>
              <a:rPr lang="ru-RU" sz="2400" b="1" dirty="0">
                <a:solidFill>
                  <a:srgbClr val="FF0000"/>
                </a:solidFill>
                <a:latin typeface="Times New Roman" panose="02020603050405020304" pitchFamily="18" charset="0"/>
                <a:cs typeface="Times New Roman" panose="02020603050405020304" pitchFamily="18" charset="0"/>
              </a:rPr>
              <a:t/>
            </a:r>
            <a:br>
              <a:rPr lang="ru-RU" sz="2400" b="1" dirty="0">
                <a:solidFill>
                  <a:srgbClr val="FF0000"/>
                </a:solidFill>
                <a:latin typeface="Times New Roman" panose="02020603050405020304" pitchFamily="18" charset="0"/>
                <a:cs typeface="Times New Roman" panose="02020603050405020304" pitchFamily="18" charset="0"/>
              </a:rPr>
            </a:br>
            <a:r>
              <a:rPr lang="ru-RU" sz="2400" b="1" dirty="0" smtClean="0">
                <a:solidFill>
                  <a:srgbClr val="FF0000"/>
                </a:solidFill>
                <a:latin typeface="Times New Roman" panose="02020603050405020304" pitchFamily="18" charset="0"/>
                <a:cs typeface="Times New Roman" panose="02020603050405020304" pitchFamily="18" charset="0"/>
              </a:rPr>
              <a:t/>
            </a:r>
            <a:br>
              <a:rPr lang="ru-RU" sz="2400" b="1" dirty="0" smtClean="0">
                <a:solidFill>
                  <a:srgbClr val="FF0000"/>
                </a:solidFill>
                <a:latin typeface="Times New Roman" panose="02020603050405020304" pitchFamily="18" charset="0"/>
                <a:cs typeface="Times New Roman" panose="02020603050405020304" pitchFamily="18" charset="0"/>
              </a:rPr>
            </a:br>
            <a:r>
              <a:rPr lang="ru-RU" sz="2400" b="1" dirty="0" smtClean="0">
                <a:solidFill>
                  <a:srgbClr val="FF0000"/>
                </a:solidFill>
                <a:latin typeface="Times New Roman" panose="02020603050405020304" pitchFamily="18" charset="0"/>
                <a:cs typeface="Times New Roman" panose="02020603050405020304" pitchFamily="18" charset="0"/>
              </a:rPr>
              <a:t>Работа </a:t>
            </a:r>
            <a:r>
              <a:rPr lang="ru-RU" sz="2400" b="1" dirty="0">
                <a:solidFill>
                  <a:srgbClr val="FF0000"/>
                </a:solidFill>
                <a:latin typeface="Times New Roman" panose="02020603050405020304" pitchFamily="18" charset="0"/>
                <a:cs typeface="Times New Roman" panose="02020603050405020304" pitchFamily="18" charset="0"/>
              </a:rPr>
              <a:t>над развитием речи на уроках литературного чтения</a:t>
            </a:r>
            <a:r>
              <a:rPr lang="ru-RU" sz="2400" b="1" dirty="0" smtClean="0">
                <a:solidFill>
                  <a:srgbClr val="FF0000"/>
                </a:solidFill>
                <a:latin typeface="Times New Roman" panose="02020603050405020304" pitchFamily="18" charset="0"/>
                <a:cs typeface="Times New Roman" panose="02020603050405020304" pitchFamily="18" charset="0"/>
              </a:rPr>
              <a:t>.</a:t>
            </a:r>
            <a:br>
              <a:rPr lang="ru-RU" sz="2400" b="1" dirty="0" smtClean="0">
                <a:solidFill>
                  <a:srgbClr val="FF0000"/>
                </a:solidFill>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Кто хочет разговаривать, </a:t>
            </a: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Тот </a:t>
            </a:r>
            <a:r>
              <a:rPr lang="ru-RU" sz="1800" b="1" dirty="0">
                <a:latin typeface="Times New Roman" panose="02020603050405020304" pitchFamily="18" charset="0"/>
                <a:cs typeface="Times New Roman" panose="02020603050405020304" pitchFamily="18" charset="0"/>
              </a:rPr>
              <a:t>должен выговаривать </a:t>
            </a: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Всё </a:t>
            </a:r>
            <a:r>
              <a:rPr lang="ru-RU" sz="1800" b="1" dirty="0">
                <a:latin typeface="Times New Roman" panose="02020603050405020304" pitchFamily="18" charset="0"/>
                <a:cs typeface="Times New Roman" panose="02020603050405020304" pitchFamily="18" charset="0"/>
              </a:rPr>
              <a:t>правильно и внятно, </a:t>
            </a: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Чтоб </a:t>
            </a:r>
            <a:r>
              <a:rPr lang="ru-RU" sz="1800" b="1" dirty="0">
                <a:latin typeface="Times New Roman" panose="02020603050405020304" pitchFamily="18" charset="0"/>
                <a:cs typeface="Times New Roman" panose="02020603050405020304" pitchFamily="18" charset="0"/>
              </a:rPr>
              <a:t>было всем понятно.. </a:t>
            </a: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Проколотый </a:t>
            </a:r>
            <a:r>
              <a:rPr lang="ru-RU" sz="1800" b="1" dirty="0">
                <a:latin typeface="Times New Roman" panose="02020603050405020304" pitchFamily="18" charset="0"/>
                <a:cs typeface="Times New Roman" panose="02020603050405020304" pitchFamily="18" charset="0"/>
              </a:rPr>
              <a:t>мяч /имитируем нажатие на мяч и произносим звук с- с-с-с:.(воздух)/; </a:t>
            </a: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Имитация </a:t>
            </a:r>
            <a:r>
              <a:rPr lang="ru-RU" sz="1800" b="1" dirty="0">
                <a:latin typeface="Times New Roman" panose="02020603050405020304" pitchFamily="18" charset="0"/>
                <a:cs typeface="Times New Roman" panose="02020603050405020304" pitchFamily="18" charset="0"/>
              </a:rPr>
              <a:t>колокольного звона /бом, </a:t>
            </a:r>
            <a:r>
              <a:rPr lang="ru-RU" sz="1800" b="1" dirty="0" err="1">
                <a:latin typeface="Times New Roman" panose="02020603050405020304" pitchFamily="18" charset="0"/>
                <a:cs typeface="Times New Roman" panose="02020603050405020304" pitchFamily="18" charset="0"/>
              </a:rPr>
              <a:t>бам</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бим</a:t>
            </a:r>
            <a:r>
              <a:rPr lang="ru-RU" sz="1800" b="1" dirty="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Остановить </a:t>
            </a:r>
            <a:r>
              <a:rPr lang="ru-RU" sz="1800" b="1" dirty="0">
                <a:latin typeface="Times New Roman" panose="02020603050405020304" pitchFamily="18" charset="0"/>
                <a:cs typeface="Times New Roman" panose="02020603050405020304" pitchFamily="18" charset="0"/>
              </a:rPr>
              <a:t>лошадь, произнося слово "</a:t>
            </a:r>
            <a:r>
              <a:rPr lang="ru-RU" sz="1800" b="1" dirty="0" err="1">
                <a:latin typeface="Times New Roman" panose="02020603050405020304" pitchFamily="18" charset="0"/>
                <a:cs typeface="Times New Roman" panose="02020603050405020304" pitchFamily="18" charset="0"/>
              </a:rPr>
              <a:t>тпрру</a:t>
            </a:r>
            <a:r>
              <a:rPr lang="ru-RU" sz="1800" b="1" dirty="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Ароматный </a:t>
            </a:r>
            <a:r>
              <a:rPr lang="ru-RU" sz="1800" b="1" dirty="0">
                <a:latin typeface="Times New Roman" panose="02020603050405020304" pitchFamily="18" charset="0"/>
                <a:cs typeface="Times New Roman" panose="02020603050405020304" pitchFamily="18" charset="0"/>
              </a:rPr>
              <a:t>цветок /сделать глубокий вдох носом, задержать дыхание, на выдохе произнести фразу «Какой ароматный цветок»/; </a:t>
            </a: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Именинный </a:t>
            </a:r>
            <a:r>
              <a:rPr lang="ru-RU" sz="1800" b="1" dirty="0">
                <a:latin typeface="Times New Roman" panose="02020603050405020304" pitchFamily="18" charset="0"/>
                <a:cs typeface="Times New Roman" panose="02020603050405020304" pitchFamily="18" charset="0"/>
              </a:rPr>
              <a:t>пирог /задуть свечи/; </a:t>
            </a: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33 </a:t>
            </a:r>
            <a:r>
              <a:rPr lang="ru-RU" sz="1800" b="1" dirty="0">
                <a:latin typeface="Times New Roman" panose="02020603050405020304" pitchFamily="18" charset="0"/>
                <a:cs typeface="Times New Roman" panose="02020603050405020304" pitchFamily="18" charset="0"/>
              </a:rPr>
              <a:t>Егорки /сделать глубокий вдох и продолжить: раз-Егорка, два- Егорка/. </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32240" y="620688"/>
            <a:ext cx="2160240" cy="2160240"/>
          </a:xfrm>
        </p:spPr>
      </p:pic>
    </p:spTree>
    <p:extLst>
      <p:ext uri="{BB962C8B-B14F-4D97-AF65-F5344CB8AC3E}">
        <p14:creationId xmlns:p14="http://schemas.microsoft.com/office/powerpoint/2010/main" val="14612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lnSpc>
                <a:spcPct val="150000"/>
              </a:lnSpc>
            </a:pP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2400" b="1" dirty="0" smtClean="0">
                <a:solidFill>
                  <a:srgbClr val="FF0000"/>
                </a:solidFill>
                <a:latin typeface="Times New Roman" panose="02020603050405020304" pitchFamily="18" charset="0"/>
                <a:cs typeface="Times New Roman" panose="02020603050405020304" pitchFamily="18" charset="0"/>
              </a:rPr>
              <a:t>Не </a:t>
            </a:r>
            <a:r>
              <a:rPr lang="ru-RU" sz="2400" b="1" dirty="0">
                <a:solidFill>
                  <a:srgbClr val="FF0000"/>
                </a:solidFill>
                <a:latin typeface="Times New Roman" panose="02020603050405020304" pitchFamily="18" charset="0"/>
                <a:cs typeface="Times New Roman" panose="02020603050405020304" pitchFamily="18" charset="0"/>
              </a:rPr>
              <a:t>менее интересными являются для ребят </a:t>
            </a:r>
            <a:r>
              <a:rPr lang="ru-RU" sz="2400" b="1" dirty="0" err="1" smtClean="0">
                <a:solidFill>
                  <a:srgbClr val="FF0000"/>
                </a:solidFill>
                <a:latin typeface="Times New Roman" panose="02020603050405020304" pitchFamily="18" charset="0"/>
                <a:cs typeface="Times New Roman" panose="02020603050405020304" pitchFamily="18" charset="0"/>
              </a:rPr>
              <a:t>чистоговорки</a:t>
            </a:r>
            <a:r>
              <a:rPr lang="ru-RU" sz="2400" b="1" dirty="0" smtClean="0">
                <a:solidFill>
                  <a:srgbClr val="FF0000"/>
                </a:solidFill>
                <a:latin typeface="Times New Roman" panose="02020603050405020304" pitchFamily="18" charset="0"/>
                <a:cs typeface="Times New Roman" panose="02020603050405020304" pitchFamily="18" charset="0"/>
              </a:rPr>
              <a:t> и скороговорки. </a:t>
            </a:r>
            <a:br>
              <a:rPr lang="ru-RU" sz="2400" b="1" dirty="0" smtClean="0">
                <a:solidFill>
                  <a:srgbClr val="FF0000"/>
                </a:solidFill>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Звукосочетания </a:t>
            </a:r>
            <a:r>
              <a:rPr lang="ru-RU" sz="2000" b="1" dirty="0">
                <a:latin typeface="Times New Roman" panose="02020603050405020304" pitchFamily="18" charset="0"/>
                <a:cs typeface="Times New Roman" panose="02020603050405020304" pitchFamily="18" charset="0"/>
              </a:rPr>
              <a:t>могут быть взяты из литературных произведений: Беспокойная ворона </a:t>
            </a: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Все </a:t>
            </a:r>
            <a:r>
              <a:rPr lang="ru-RU" sz="2000" b="1" dirty="0">
                <a:latin typeface="Times New Roman" panose="02020603050405020304" pitchFamily="18" charset="0"/>
                <a:cs typeface="Times New Roman" panose="02020603050405020304" pitchFamily="18" charset="0"/>
              </a:rPr>
              <a:t>ходила вдоль перрона </a:t>
            </a: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И </a:t>
            </a:r>
            <a:r>
              <a:rPr lang="ru-RU" sz="2000" b="1" dirty="0">
                <a:latin typeface="Times New Roman" panose="02020603050405020304" pitchFamily="18" charset="0"/>
                <a:cs typeface="Times New Roman" panose="02020603050405020304" pitchFamily="18" charset="0"/>
              </a:rPr>
              <a:t>о чем-то недовольно Тараторила. </a:t>
            </a: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Видно</a:t>
            </a:r>
            <a:r>
              <a:rPr lang="ru-RU" sz="2000" b="1" dirty="0">
                <a:latin typeface="Times New Roman" panose="02020603050405020304" pitchFamily="18" charset="0"/>
                <a:cs typeface="Times New Roman" panose="02020603050405020304" pitchFamily="18" charset="0"/>
              </a:rPr>
              <a:t>, поезд свой ворона Проворонила… </a:t>
            </a: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Чистоговорки</a:t>
            </a:r>
            <a:r>
              <a:rPr lang="ru-RU" sz="2000" b="1" dirty="0">
                <a:latin typeface="Times New Roman" panose="02020603050405020304" pitchFamily="18" charset="0"/>
                <a:cs typeface="Times New Roman" panose="02020603050405020304" pitchFamily="18" charset="0"/>
              </a:rPr>
              <a:t> можно </a:t>
            </a:r>
            <a:r>
              <a:rPr lang="ru-RU" sz="2000" b="1" dirty="0" err="1">
                <a:latin typeface="Times New Roman" panose="02020603050405020304" pitchFamily="18" charset="0"/>
                <a:cs typeface="Times New Roman" panose="02020603050405020304" pitchFamily="18" charset="0"/>
              </a:rPr>
              <a:t>проинсценировать</a:t>
            </a:r>
            <a:r>
              <a:rPr lang="ru-RU" sz="2000" b="1" dirty="0">
                <a:latin typeface="Times New Roman" panose="02020603050405020304" pitchFamily="18" charset="0"/>
                <a:cs typeface="Times New Roman" panose="02020603050405020304" pitchFamily="18" charset="0"/>
              </a:rPr>
              <a:t>, прочесть ее от имени </a:t>
            </a:r>
            <a:r>
              <a:rPr lang="ru-RU" sz="2000" b="1" dirty="0" smtClean="0">
                <a:latin typeface="Times New Roman" panose="02020603050405020304" pitchFamily="18" charset="0"/>
                <a:cs typeface="Times New Roman" panose="02020603050405020304" pitchFamily="18" charset="0"/>
              </a:rPr>
              <a:t>героев.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a:t>
            </a:r>
            <a:r>
              <a:rPr lang="ru-RU" sz="1600" b="1" dirty="0" smtClean="0">
                <a:latin typeface="Times New Roman" panose="02020603050405020304" pitchFamily="18" charset="0"/>
                <a:cs typeface="Times New Roman" panose="02020603050405020304" pitchFamily="18" charset="0"/>
              </a:rPr>
              <a:t>Сорока </a:t>
            </a:r>
            <a:r>
              <a:rPr lang="ru-RU" sz="1600" b="1" dirty="0">
                <a:latin typeface="Times New Roman" panose="02020603050405020304" pitchFamily="18" charset="0"/>
                <a:cs typeface="Times New Roman" panose="02020603050405020304" pitchFamily="18" charset="0"/>
              </a:rPr>
              <a:t>будет говорить быстро, а змея выделять все звуки </a:t>
            </a:r>
            <a:r>
              <a:rPr lang="ru-RU" sz="1600" b="1" dirty="0" smtClean="0">
                <a:latin typeface="Times New Roman" panose="02020603050405020304" pitchFamily="18" charset="0"/>
                <a:cs typeface="Times New Roman" panose="02020603050405020304" pitchFamily="18" charset="0"/>
              </a:rPr>
              <a:t>Ш). </a:t>
            </a:r>
            <a:br>
              <a:rPr lang="ru-RU" sz="1600" b="1" dirty="0" smtClean="0">
                <a:latin typeface="Times New Roman" panose="02020603050405020304" pitchFamily="18" charset="0"/>
                <a:cs typeface="Times New Roman" panose="02020603050405020304" pitchFamily="18" charset="0"/>
              </a:rPr>
            </a:br>
            <a:r>
              <a:rPr lang="ru-RU" sz="2000" b="1" i="1" dirty="0" smtClean="0">
                <a:latin typeface="Times New Roman" panose="02020603050405020304" pitchFamily="18" charset="0"/>
                <a:cs typeface="Times New Roman" panose="02020603050405020304" pitchFamily="18" charset="0"/>
              </a:rPr>
              <a:t>На </a:t>
            </a:r>
            <a:r>
              <a:rPr lang="ru-RU" sz="2000" b="1" i="1" dirty="0">
                <a:latin typeface="Times New Roman" panose="02020603050405020304" pitchFamily="18" charset="0"/>
                <a:cs typeface="Times New Roman" panose="02020603050405020304" pitchFamily="18" charset="0"/>
              </a:rPr>
              <a:t>часок мы </a:t>
            </a:r>
            <a:r>
              <a:rPr lang="ru-RU" sz="2000" b="1" i="1" dirty="0" err="1">
                <a:latin typeface="Times New Roman" panose="02020603050405020304" pitchFamily="18" charset="0"/>
                <a:cs typeface="Times New Roman" panose="02020603050405020304" pitchFamily="18" charset="0"/>
              </a:rPr>
              <a:t>заш</a:t>
            </a:r>
            <a:r>
              <a:rPr lang="ru-RU" sz="2000" b="1" i="1" dirty="0">
                <a:latin typeface="Times New Roman" panose="02020603050405020304" pitchFamily="18" charset="0"/>
                <a:cs typeface="Times New Roman" panose="02020603050405020304" pitchFamily="18" charset="0"/>
              </a:rPr>
              <a:t>-ш-ш-ли </a:t>
            </a:r>
            <a:r>
              <a:rPr lang="ru-RU" sz="2000" b="1" i="1" dirty="0" smtClean="0">
                <a:latin typeface="Times New Roman" panose="02020603050405020304" pitchFamily="18" charset="0"/>
                <a:cs typeface="Times New Roman" panose="02020603050405020304" pitchFamily="18" charset="0"/>
              </a:rPr>
              <a:t/>
            </a:r>
            <a:br>
              <a:rPr lang="ru-RU" sz="2000" b="1" i="1" dirty="0" smtClean="0">
                <a:latin typeface="Times New Roman" panose="02020603050405020304" pitchFamily="18" charset="0"/>
                <a:cs typeface="Times New Roman" panose="02020603050405020304" pitchFamily="18" charset="0"/>
              </a:rPr>
            </a:br>
            <a:r>
              <a:rPr lang="ru-RU" sz="2000" b="1" i="1" dirty="0" smtClean="0">
                <a:latin typeface="Times New Roman" panose="02020603050405020304" pitchFamily="18" charset="0"/>
                <a:cs typeface="Times New Roman" panose="02020603050405020304" pitchFamily="18" charset="0"/>
              </a:rPr>
              <a:t>К </a:t>
            </a:r>
            <a:r>
              <a:rPr lang="ru-RU" sz="2000" b="1" i="1" dirty="0" err="1">
                <a:latin typeface="Times New Roman" panose="02020603050405020304" pitchFamily="18" charset="0"/>
                <a:cs typeface="Times New Roman" panose="02020603050405020304" pitchFamily="18" charset="0"/>
              </a:rPr>
              <a:t>черепаш</a:t>
            </a:r>
            <a:r>
              <a:rPr lang="ru-RU" sz="2000" b="1" i="1" dirty="0">
                <a:latin typeface="Times New Roman" panose="02020603050405020304" pitchFamily="18" charset="0"/>
                <a:cs typeface="Times New Roman" panose="02020603050405020304" pitchFamily="18" charset="0"/>
              </a:rPr>
              <a:t>-ш-</a:t>
            </a:r>
            <a:r>
              <a:rPr lang="ru-RU" sz="2000" b="1" i="1" dirty="0" err="1">
                <a:latin typeface="Times New Roman" panose="02020603050405020304" pitchFamily="18" charset="0"/>
                <a:cs typeface="Times New Roman" panose="02020603050405020304" pitchFamily="18" charset="0"/>
              </a:rPr>
              <a:t>шке</a:t>
            </a:r>
            <a:r>
              <a:rPr lang="ru-RU" sz="2000" b="1" i="1" dirty="0" smtClean="0">
                <a:latin typeface="Times New Roman" panose="02020603050405020304" pitchFamily="18" charset="0"/>
                <a:cs typeface="Times New Roman" panose="02020603050405020304" pitchFamily="18" charset="0"/>
              </a:rPr>
              <a:t>.</a:t>
            </a:r>
            <a:br>
              <a:rPr lang="ru-RU" sz="2000" b="1" i="1" dirty="0" smtClean="0">
                <a:latin typeface="Times New Roman" panose="02020603050405020304" pitchFamily="18" charset="0"/>
                <a:cs typeface="Times New Roman" panose="02020603050405020304" pitchFamily="18" charset="0"/>
              </a:rPr>
            </a:br>
            <a:r>
              <a:rPr lang="ru-RU" sz="2000" b="1" i="1" dirty="0" smtClean="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Черепаш</a:t>
            </a:r>
            <a:r>
              <a:rPr lang="ru-RU" sz="2000" b="1" i="1" dirty="0">
                <a:latin typeface="Times New Roman" panose="02020603050405020304" pitchFamily="18" charset="0"/>
                <a:cs typeface="Times New Roman" panose="02020603050405020304" pitchFamily="18" charset="0"/>
              </a:rPr>
              <a:t>-ш-</a:t>
            </a:r>
            <a:r>
              <a:rPr lang="ru-RU" sz="2000" b="1" i="1" dirty="0" err="1">
                <a:latin typeface="Times New Roman" panose="02020603050405020304" pitchFamily="18" charset="0"/>
                <a:cs typeface="Times New Roman" panose="02020603050405020304" pitchFamily="18" charset="0"/>
              </a:rPr>
              <a:t>шка</a:t>
            </a:r>
            <a:r>
              <a:rPr lang="ru-RU" sz="2000" b="1" i="1" dirty="0">
                <a:latin typeface="Times New Roman" panose="02020603050405020304" pitchFamily="18" charset="0"/>
                <a:cs typeface="Times New Roman" panose="02020603050405020304" pitchFamily="18" charset="0"/>
              </a:rPr>
              <a:t> подала Чайник, чаш-ш-</a:t>
            </a:r>
            <a:r>
              <a:rPr lang="ru-RU" sz="2000" b="1" i="1" dirty="0" err="1">
                <a:latin typeface="Times New Roman" panose="02020603050405020304" pitchFamily="18" charset="0"/>
                <a:cs typeface="Times New Roman" panose="02020603050405020304" pitchFamily="18" charset="0"/>
              </a:rPr>
              <a:t>шки</a:t>
            </a:r>
            <a:r>
              <a:rPr lang="ru-RU" sz="2000" b="1" i="1" dirty="0">
                <a:latin typeface="Times New Roman" panose="02020603050405020304" pitchFamily="18" charset="0"/>
                <a:cs typeface="Times New Roman" panose="02020603050405020304" pitchFamily="18" charset="0"/>
              </a:rPr>
              <a:t>.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2120" y="1700808"/>
            <a:ext cx="3252395" cy="1831093"/>
          </a:xfrm>
        </p:spPr>
      </p:pic>
    </p:spTree>
    <p:extLst>
      <p:ext uri="{BB962C8B-B14F-4D97-AF65-F5344CB8AC3E}">
        <p14:creationId xmlns:p14="http://schemas.microsoft.com/office/powerpoint/2010/main" val="644314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793354"/>
          </a:xfrm>
        </p:spPr>
        <p:txBody>
          <a:bodyPr>
            <a:normAutofit/>
          </a:bodyPr>
          <a:lstStyle/>
          <a:p>
            <a:r>
              <a:rPr lang="ru-RU" sz="2000" b="1" dirty="0" smtClean="0">
                <a:solidFill>
                  <a:schemeClr val="tx1"/>
                </a:solidFill>
                <a:effectLst/>
              </a:rPr>
              <a:t>Дело в том, что в головном мозге человека центры, отвечающие за речь и движение пальцев рук, расположены очень близко.</a:t>
            </a:r>
            <a:br>
              <a:rPr lang="ru-RU" sz="2000" b="1" dirty="0" smtClean="0">
                <a:solidFill>
                  <a:schemeClr val="tx1"/>
                </a:solidFill>
                <a:effectLst/>
              </a:rPr>
            </a:br>
            <a:r>
              <a:rPr lang="ru-RU" sz="2000" b="1" dirty="0" smtClean="0">
                <a:solidFill>
                  <a:schemeClr val="tx1"/>
                </a:solidFill>
                <a:effectLst/>
              </a:rPr>
              <a:t>Стимулируя мелкую моторику и активизируя тем самым соответствующие отделы мозга, мы активизируем и соседние зоны, отвечающие за речь</a:t>
            </a:r>
            <a:r>
              <a:rPr lang="ru-RU" sz="1800" b="1" dirty="0" smtClean="0">
                <a:solidFill>
                  <a:schemeClr val="tx1"/>
                </a:solidFill>
                <a:effectLst/>
              </a:rPr>
              <a:t>.</a:t>
            </a:r>
            <a:endParaRPr lang="ru-RU" sz="1800" b="1" dirty="0">
              <a:solidFill>
                <a:schemeClr val="tx1"/>
              </a:solidFill>
              <a:effectLst/>
            </a:endParaRPr>
          </a:p>
        </p:txBody>
      </p:sp>
      <p:pic>
        <p:nvPicPr>
          <p:cNvPr id="4" name="Содержимое 3" descr="2.jpg"/>
          <p:cNvPicPr>
            <a:picLocks noGrp="1" noChangeAspect="1"/>
          </p:cNvPicPr>
          <p:nvPr>
            <p:ph idx="1"/>
          </p:nvPr>
        </p:nvPicPr>
        <p:blipFill>
          <a:blip r:embed="rId3" cstate="print"/>
          <a:stretch>
            <a:fillRect/>
          </a:stretch>
        </p:blipFill>
        <p:spPr>
          <a:xfrm>
            <a:off x="1331640" y="2060848"/>
            <a:ext cx="6120680" cy="4590510"/>
          </a:xfrm>
        </p:spPr>
      </p:pic>
      <p:sp>
        <p:nvSpPr>
          <p:cNvPr id="5" name="TextBox 4"/>
          <p:cNvSpPr txBox="1"/>
          <p:nvPr/>
        </p:nvSpPr>
        <p:spPr>
          <a:xfrm>
            <a:off x="5004048" y="3140969"/>
            <a:ext cx="1224136"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ru-RU" sz="1200" b="1" dirty="0" smtClean="0">
                <a:solidFill>
                  <a:schemeClr val="bg1"/>
                </a:solidFill>
              </a:rPr>
              <a:t>Восприятие </a:t>
            </a:r>
          </a:p>
          <a:p>
            <a:r>
              <a:rPr lang="ru-RU" sz="1200" b="1" dirty="0" smtClean="0">
                <a:solidFill>
                  <a:schemeClr val="bg1"/>
                </a:solidFill>
              </a:rPr>
              <a:t>музыки</a:t>
            </a:r>
            <a:endParaRPr lang="ru-RU" sz="1200" b="1" dirty="0">
              <a:solidFill>
                <a:schemeClr val="bg1"/>
              </a:solidFill>
            </a:endParaRPr>
          </a:p>
        </p:txBody>
      </p:sp>
      <p:sp>
        <p:nvSpPr>
          <p:cNvPr id="6" name="TextBox 5"/>
          <p:cNvSpPr txBox="1"/>
          <p:nvPr/>
        </p:nvSpPr>
        <p:spPr>
          <a:xfrm>
            <a:off x="2555776" y="3068960"/>
            <a:ext cx="1183337" cy="276999"/>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ru-RU" sz="1200" b="1" dirty="0" smtClean="0">
                <a:solidFill>
                  <a:schemeClr val="bg1"/>
                </a:solidFill>
              </a:rPr>
              <a:t>Математика</a:t>
            </a:r>
            <a:endParaRPr lang="ru-RU" sz="1200" b="1" dirty="0">
              <a:solidFill>
                <a:schemeClr val="bg1"/>
              </a:solidFill>
            </a:endParaRPr>
          </a:p>
        </p:txBody>
      </p:sp>
      <p:sp>
        <p:nvSpPr>
          <p:cNvPr id="7" name="TextBox 6"/>
          <p:cNvSpPr txBox="1"/>
          <p:nvPr/>
        </p:nvSpPr>
        <p:spPr>
          <a:xfrm>
            <a:off x="1331640" y="4293096"/>
            <a:ext cx="1205779" cy="307777"/>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ru-RU" sz="1400" b="1" dirty="0" smtClean="0">
                <a:solidFill>
                  <a:schemeClr val="bg1"/>
                </a:solidFill>
              </a:rPr>
              <a:t>Речь и язык</a:t>
            </a:r>
            <a:endParaRPr lang="ru-RU" sz="1400" b="1" dirty="0">
              <a:solidFill>
                <a:schemeClr val="bg1"/>
              </a:solidFill>
            </a:endParaRPr>
          </a:p>
        </p:txBody>
      </p:sp>
      <p:sp>
        <p:nvSpPr>
          <p:cNvPr id="8" name="TextBox 7"/>
          <p:cNvSpPr txBox="1"/>
          <p:nvPr/>
        </p:nvSpPr>
        <p:spPr>
          <a:xfrm>
            <a:off x="1475656" y="5949280"/>
            <a:ext cx="877163" cy="307777"/>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ru-RU" sz="1400" b="1" dirty="0" smtClean="0">
                <a:solidFill>
                  <a:schemeClr val="bg1"/>
                </a:solidFill>
              </a:rPr>
              <a:t>Письмо</a:t>
            </a:r>
            <a:endParaRPr lang="ru-RU" sz="1400" b="1" dirty="0">
              <a:solidFill>
                <a:schemeClr val="bg1"/>
              </a:solidFill>
            </a:endParaRPr>
          </a:p>
        </p:txBody>
      </p:sp>
      <p:sp>
        <p:nvSpPr>
          <p:cNvPr id="9" name="TextBox 8"/>
          <p:cNvSpPr txBox="1"/>
          <p:nvPr/>
        </p:nvSpPr>
        <p:spPr>
          <a:xfrm>
            <a:off x="2915816" y="6381328"/>
            <a:ext cx="819455" cy="307777"/>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ru-RU" sz="1400" b="1" dirty="0" smtClean="0">
                <a:solidFill>
                  <a:schemeClr val="bg1"/>
                </a:solidFill>
              </a:rPr>
              <a:t>Логика</a:t>
            </a:r>
            <a:endParaRPr lang="ru-RU" sz="1400" b="1" dirty="0">
              <a:solidFill>
                <a:schemeClr val="bg1"/>
              </a:solidFill>
            </a:endParaRPr>
          </a:p>
        </p:txBody>
      </p:sp>
      <p:sp>
        <p:nvSpPr>
          <p:cNvPr id="10" name="TextBox 9"/>
          <p:cNvSpPr txBox="1"/>
          <p:nvPr/>
        </p:nvSpPr>
        <p:spPr>
          <a:xfrm>
            <a:off x="4355976" y="6381328"/>
            <a:ext cx="1055097" cy="307777"/>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ru-RU" sz="1400" b="1" dirty="0" smtClean="0">
                <a:solidFill>
                  <a:schemeClr val="bg1"/>
                </a:solidFill>
              </a:rPr>
              <a:t>Фантазии</a:t>
            </a:r>
            <a:endParaRPr lang="ru-RU" sz="1400" b="1" dirty="0">
              <a:solidFill>
                <a:schemeClr val="bg1"/>
              </a:solidFill>
            </a:endParaRPr>
          </a:p>
        </p:txBody>
      </p:sp>
      <p:sp>
        <p:nvSpPr>
          <p:cNvPr id="12" name="TextBox 11"/>
          <p:cNvSpPr txBox="1"/>
          <p:nvPr/>
        </p:nvSpPr>
        <p:spPr>
          <a:xfrm>
            <a:off x="6372200" y="3933056"/>
            <a:ext cx="1152128"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ru-RU" sz="1200" b="1" dirty="0" smtClean="0">
                <a:solidFill>
                  <a:schemeClr val="bg1"/>
                </a:solidFill>
              </a:rPr>
              <a:t>Восприятие </a:t>
            </a:r>
          </a:p>
          <a:p>
            <a:r>
              <a:rPr lang="ru-RU" sz="1200" b="1" dirty="0" smtClean="0">
                <a:solidFill>
                  <a:schemeClr val="bg1"/>
                </a:solidFill>
              </a:rPr>
              <a:t>живописи</a:t>
            </a:r>
            <a:endParaRPr lang="ru-RU" sz="1200" b="1" dirty="0">
              <a:solidFill>
                <a:schemeClr val="bg1"/>
              </a:solidFill>
            </a:endParaRPr>
          </a:p>
        </p:txBody>
      </p:sp>
      <p:sp>
        <p:nvSpPr>
          <p:cNvPr id="13" name="TextBox 12"/>
          <p:cNvSpPr txBox="1"/>
          <p:nvPr/>
        </p:nvSpPr>
        <p:spPr>
          <a:xfrm>
            <a:off x="5652120" y="5229200"/>
            <a:ext cx="744114" cy="307777"/>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ru-RU" sz="1400" b="1" dirty="0" smtClean="0">
                <a:solidFill>
                  <a:schemeClr val="bg1"/>
                </a:solidFill>
              </a:rPr>
              <a:t>Танцы</a:t>
            </a:r>
            <a:endParaRPr lang="ru-RU" sz="1400" b="1" dirty="0">
              <a:solidFill>
                <a:schemeClr val="bg1"/>
              </a:solidFill>
            </a:endParaRPr>
          </a:p>
        </p:txBody>
      </p:sp>
      <p:sp>
        <p:nvSpPr>
          <p:cNvPr id="14" name="TextBox 13"/>
          <p:cNvSpPr txBox="1"/>
          <p:nvPr/>
        </p:nvSpPr>
        <p:spPr>
          <a:xfrm>
            <a:off x="6444208" y="6381328"/>
            <a:ext cx="732893" cy="307777"/>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ru-RU" sz="1400" b="1" dirty="0" smtClean="0">
                <a:solidFill>
                  <a:schemeClr val="bg1"/>
                </a:solidFill>
              </a:rPr>
              <a:t>Науки</a:t>
            </a:r>
            <a:endParaRPr lang="ru-RU" sz="1400" b="1" dirty="0">
              <a:solidFill>
                <a:schemeClr val="bg1"/>
              </a:solidFill>
            </a:endParaRPr>
          </a:p>
        </p:txBody>
      </p:sp>
      <p:pic>
        <p:nvPicPr>
          <p:cNvPr id="17409" name="Picture 1" descr="C:\Documents and Settings\Tanja\Local Settings\Temporary Internet Files\Content.IE5\WZ4XZNRQ\MM910001067[1].gif"/>
          <p:cNvPicPr>
            <a:picLocks noChangeAspect="1" noChangeArrowheads="1" noCrop="1"/>
          </p:cNvPicPr>
          <p:nvPr/>
        </p:nvPicPr>
        <p:blipFill>
          <a:blip r:embed="rId4" cstate="print"/>
          <a:srcRect/>
          <a:stretch>
            <a:fillRect/>
          </a:stretch>
        </p:blipFill>
        <p:spPr bwMode="auto">
          <a:xfrm>
            <a:off x="7467601" y="4924159"/>
            <a:ext cx="1280864" cy="1773504"/>
          </a:xfrm>
          <a:prstGeom prst="rect">
            <a:avLst/>
          </a:prstGeom>
          <a:ln>
            <a:noFill/>
          </a:ln>
          <a:effectLst>
            <a:softEdge rad="112500"/>
          </a:effectLst>
        </p:spPr>
      </p:pic>
    </p:spTree>
    <p:extLst>
      <p:ext uri="{BB962C8B-B14F-4D97-AF65-F5344CB8AC3E}">
        <p14:creationId xmlns:p14="http://schemas.microsoft.com/office/powerpoint/2010/main" val="837752395"/>
      </p:ext>
    </p:extLst>
  </p:cSld>
  <p:clrMapOvr>
    <a:masterClrMapping/>
  </p:clrMapOvr>
  <p:transition spd="slow">
    <p:wheel spokes="8"/>
    <p:sndAc>
      <p:stSnd>
        <p:snd r:embed="rId2" name="type.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835696" y="2564904"/>
            <a:ext cx="5328593" cy="707886"/>
          </a:xfrm>
          <a:prstGeom prst="rect">
            <a:avLst/>
          </a:prstGeom>
          <a:noFill/>
        </p:spPr>
        <p:txBody>
          <a:bodyPr wrap="square" rtlCol="0">
            <a:spAutoFit/>
          </a:bodyPr>
          <a:lstStyle/>
          <a:p>
            <a:r>
              <a:rPr lang="ru-RU" sz="4000" b="1" dirty="0" smtClean="0">
                <a:solidFill>
                  <a:schemeClr val="accent3">
                    <a:lumMod val="50000"/>
                  </a:schemeClr>
                </a:solidFill>
              </a:rPr>
              <a:t>Спасибо за внимание!</a:t>
            </a:r>
            <a:endParaRPr lang="ru-RU" sz="4000" b="1"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980728"/>
            <a:ext cx="6912768" cy="3231654"/>
          </a:xfrm>
          <a:prstGeom prst="rect">
            <a:avLst/>
          </a:prstGeom>
        </p:spPr>
        <p:txBody>
          <a:bodyPr wrap="square">
            <a:spAutoFit/>
          </a:bodyPr>
          <a:lstStyle/>
          <a:p>
            <a:r>
              <a:rPr lang="ru-RU" sz="2400" b="1" dirty="0" smtClean="0">
                <a:solidFill>
                  <a:schemeClr val="accent3">
                    <a:lumMod val="50000"/>
                  </a:schemeClr>
                </a:solidFill>
              </a:rPr>
              <a:t>        Список используемых источников:</a:t>
            </a:r>
          </a:p>
          <a:p>
            <a:endParaRPr lang="ru-RU" dirty="0" smtClean="0"/>
          </a:p>
          <a:p>
            <a:endParaRPr lang="ru-RU" dirty="0" smtClean="0"/>
          </a:p>
          <a:p>
            <a:r>
              <a:rPr lang="ru-RU" b="1" dirty="0" smtClean="0">
                <a:solidFill>
                  <a:schemeClr val="accent6">
                    <a:lumMod val="50000"/>
                  </a:schemeClr>
                </a:solidFill>
              </a:rPr>
              <a:t>Логопедия: учебник. /Под ред. Л.С. Волковой. – М.: 2008. – 703 с.</a:t>
            </a:r>
          </a:p>
          <a:p>
            <a:r>
              <a:rPr lang="ru-RU" b="1" dirty="0" err="1" smtClean="0">
                <a:solidFill>
                  <a:schemeClr val="accent6">
                    <a:lumMod val="50000"/>
                  </a:schemeClr>
                </a:solidFill>
              </a:rPr>
              <a:t>Шанина</a:t>
            </a:r>
            <a:r>
              <a:rPr lang="ru-RU" b="1" dirty="0" smtClean="0">
                <a:solidFill>
                  <a:schemeClr val="accent6">
                    <a:lumMod val="50000"/>
                  </a:schemeClr>
                </a:solidFill>
              </a:rPr>
              <a:t> С.А., Гаврилова А.С. Играем пальчиками – развиваем речь. – М.: 2008. – 251 с.</a:t>
            </a:r>
          </a:p>
          <a:p>
            <a:r>
              <a:rPr lang="ru-RU" b="1" dirty="0" smtClean="0">
                <a:solidFill>
                  <a:schemeClr val="accent6">
                    <a:lumMod val="50000"/>
                  </a:schemeClr>
                </a:solidFill>
              </a:rPr>
              <a:t>Миронова С.А. Развитие речи дошкольников на логопедических занятиях. – М.: 1991. – 205 с.</a:t>
            </a:r>
          </a:p>
          <a:p>
            <a:r>
              <a:rPr lang="ru-RU" b="1" dirty="0" smtClean="0">
                <a:solidFill>
                  <a:schemeClr val="accent6">
                    <a:lumMod val="50000"/>
                  </a:schemeClr>
                </a:solidFill>
              </a:rPr>
              <a:t>Соковых С.В. использование нетрадиционных приемов развития мелкой моторики. /С.В. Соковых.//Логопед. Научно-методический журнал. – 2009. – № 3. – С. 63-67</a:t>
            </a:r>
            <a:r>
              <a:rPr lang="ru-RU" dirty="0" smtClean="0"/>
              <a:t>.</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1704" y="404664"/>
            <a:ext cx="6572296" cy="1368152"/>
          </a:xfrm>
        </p:spPr>
        <p:txBody>
          <a:bodyPr>
            <a:normAutofit fontScale="90000"/>
          </a:bodyPr>
          <a:lstStyle/>
          <a:p>
            <a:r>
              <a:rPr lang="ru-RU" sz="3600" b="1" i="1" dirty="0" smtClean="0">
                <a:solidFill>
                  <a:srgbClr val="7030A0"/>
                </a:solidFill>
              </a:rPr>
              <a:t>Речь – один из мощных факторов и стимулов развития ребёнка.</a:t>
            </a:r>
            <a:endParaRPr lang="ru-RU" sz="3600" b="1" i="1" dirty="0">
              <a:solidFill>
                <a:srgbClr val="7030A0"/>
              </a:solidFill>
            </a:endParaRPr>
          </a:p>
        </p:txBody>
      </p:sp>
      <p:sp>
        <p:nvSpPr>
          <p:cNvPr id="3" name="Содержимое 2"/>
          <p:cNvSpPr>
            <a:spLocks noGrp="1"/>
          </p:cNvSpPr>
          <p:nvPr>
            <p:ph idx="1"/>
          </p:nvPr>
        </p:nvSpPr>
        <p:spPr>
          <a:xfrm>
            <a:off x="539552" y="1988840"/>
            <a:ext cx="7972452" cy="4525963"/>
          </a:xfrm>
        </p:spPr>
        <p:txBody>
          <a:bodyPr/>
          <a:lstStyle/>
          <a:p>
            <a:pPr>
              <a:buNone/>
            </a:pPr>
            <a:endParaRPr lang="ru-RU" dirty="0" smtClean="0"/>
          </a:p>
          <a:p>
            <a:pPr>
              <a:buNone/>
            </a:pPr>
            <a:endParaRPr lang="ru-RU" dirty="0" smtClean="0"/>
          </a:p>
          <a:p>
            <a:pPr>
              <a:buNone/>
            </a:pPr>
            <a:r>
              <a:rPr lang="ru-RU" b="1" i="1" dirty="0" smtClean="0">
                <a:solidFill>
                  <a:srgbClr val="7030A0"/>
                </a:solidFill>
              </a:rPr>
              <a:t>  </a:t>
            </a:r>
            <a:endParaRPr lang="ru-RU" dirty="0"/>
          </a:p>
        </p:txBody>
      </p:sp>
      <p:sp>
        <p:nvSpPr>
          <p:cNvPr id="4" name="Прямоугольник 3"/>
          <p:cNvSpPr/>
          <p:nvPr/>
        </p:nvSpPr>
        <p:spPr>
          <a:xfrm>
            <a:off x="539552" y="1988840"/>
            <a:ext cx="8280920" cy="3970318"/>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Рабочая программа </a:t>
            </a:r>
            <a:r>
              <a:rPr lang="ru-RU" sz="2800" dirty="0" smtClean="0">
                <a:latin typeface="Times New Roman" panose="02020603050405020304" pitchFamily="18" charset="0"/>
                <a:cs typeface="Times New Roman" panose="02020603050405020304" pitchFamily="18" charset="0"/>
              </a:rPr>
              <a:t>«</a:t>
            </a:r>
            <a:r>
              <a:rPr lang="ru-RU" sz="2800" dirty="0" err="1" smtClean="0">
                <a:latin typeface="Times New Roman" panose="02020603050405020304" pitchFamily="18" charset="0"/>
                <a:cs typeface="Times New Roman" panose="02020603050405020304" pitchFamily="18" charset="0"/>
              </a:rPr>
              <a:t>Речецветик</a:t>
            </a:r>
            <a:r>
              <a:rPr lang="ru-RU" sz="2800" dirty="0" smtClean="0">
                <a:latin typeface="Times New Roman" panose="02020603050405020304" pitchFamily="18" charset="0"/>
                <a:cs typeface="Times New Roman" panose="02020603050405020304" pitchFamily="18" charset="0"/>
              </a:rPr>
              <a:t>» включает </a:t>
            </a:r>
            <a:r>
              <a:rPr lang="ru-RU" sz="2800" dirty="0">
                <a:latin typeface="Times New Roman" panose="02020603050405020304" pitchFamily="18" charset="0"/>
                <a:cs typeface="Times New Roman" panose="02020603050405020304" pitchFamily="18" charset="0"/>
              </a:rPr>
              <a:t>следующие разделы</a:t>
            </a:r>
            <a:r>
              <a:rPr lang="ru-RU" sz="2800" dirty="0" smtClean="0">
                <a:latin typeface="Times New Roman" panose="02020603050405020304" pitchFamily="18" charset="0"/>
                <a:cs typeface="Times New Roman" panose="02020603050405020304" pitchFamily="18" charset="0"/>
              </a:rPr>
              <a:t>:</a:t>
            </a:r>
          </a:p>
          <a:p>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-упражнения по развитию мелкой моторики</a:t>
            </a:r>
            <a:r>
              <a:rPr lang="ru-RU" sz="2800" dirty="0" smtClean="0">
                <a:latin typeface="Times New Roman" panose="02020603050405020304" pitchFamily="18" charset="0"/>
                <a:cs typeface="Times New Roman" panose="02020603050405020304" pitchFamily="18" charset="0"/>
              </a:rPr>
              <a:t>.</a:t>
            </a:r>
          </a:p>
          <a:p>
            <a:endParaRPr lang="ru-RU" sz="28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 развитие </a:t>
            </a:r>
            <a:r>
              <a:rPr lang="ru-RU" sz="2800" dirty="0">
                <a:latin typeface="Times New Roman" panose="02020603050405020304" pitchFamily="18" charset="0"/>
                <a:cs typeface="Times New Roman" panose="02020603050405020304" pitchFamily="18" charset="0"/>
              </a:rPr>
              <a:t>связной речи (раздел содержание лексических тем);</a:t>
            </a:r>
          </a:p>
          <a:p>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постановка звукопроизношения.</a:t>
            </a:r>
          </a:p>
        </p:txBody>
      </p:sp>
    </p:spTree>
    <p:extLst>
      <p:ext uri="{BB962C8B-B14F-4D97-AF65-F5344CB8AC3E}">
        <p14:creationId xmlns:p14="http://schemas.microsoft.com/office/powerpoint/2010/main" val="1345191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1484784"/>
            <a:ext cx="4752528" cy="3960440"/>
          </a:xfrm>
        </p:spPr>
        <p:txBody>
          <a:bodyPr>
            <a:normAutofit/>
          </a:bodyPr>
          <a:lstStyle/>
          <a:p>
            <a:r>
              <a:rPr lang="ru-RU" sz="3100" b="1" dirty="0" smtClean="0">
                <a:solidFill>
                  <a:schemeClr val="tx1"/>
                </a:solidFill>
              </a:rPr>
              <a:t>Пальчиковые игры</a:t>
            </a:r>
            <a:r>
              <a:rPr lang="ru-RU" sz="3100" dirty="0" smtClean="0">
                <a:solidFill>
                  <a:schemeClr val="tx1"/>
                </a:solidFill>
              </a:rPr>
              <a:t> – это инсценировка каких-либо рифмованных историй, сказок при помощи пальцев</a:t>
            </a:r>
            <a:r>
              <a:rPr lang="ru-RU" dirty="0" smtClean="0"/>
              <a:t>.</a:t>
            </a:r>
            <a:endParaRPr lang="ru-RU" dirty="0"/>
          </a:p>
        </p:txBody>
      </p:sp>
      <p:pic>
        <p:nvPicPr>
          <p:cNvPr id="16385" name="Picture 1" descr="C:\Documents and Settings\Tanja\Рабочий стол\сад\images (1).jpg"/>
          <p:cNvPicPr>
            <a:picLocks noChangeAspect="1" noChangeArrowheads="1"/>
          </p:cNvPicPr>
          <p:nvPr/>
        </p:nvPicPr>
        <p:blipFill>
          <a:blip r:embed="rId2" cstate="print"/>
          <a:srcRect/>
          <a:stretch>
            <a:fillRect/>
          </a:stretch>
        </p:blipFill>
        <p:spPr bwMode="auto">
          <a:xfrm>
            <a:off x="7164288" y="1772816"/>
            <a:ext cx="1604244"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7" name="Picture 3" descr="C:\Documents and Settings\Tanja\Рабочий стол\сад\palci-3.jpg"/>
          <p:cNvPicPr>
            <a:picLocks noChangeAspect="1" noChangeArrowheads="1"/>
          </p:cNvPicPr>
          <p:nvPr/>
        </p:nvPicPr>
        <p:blipFill>
          <a:blip r:embed="rId3" cstate="print"/>
          <a:srcRect/>
          <a:stretch>
            <a:fillRect/>
          </a:stretch>
        </p:blipFill>
        <p:spPr bwMode="auto">
          <a:xfrm>
            <a:off x="6732240" y="4725144"/>
            <a:ext cx="19050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8" name="Picture 4" descr="C:\Documents and Settings\Tanja\Рабочий стол\сад\PA240027.jpg"/>
          <p:cNvPicPr>
            <a:picLocks noChangeAspect="1" noChangeArrowheads="1"/>
          </p:cNvPicPr>
          <p:nvPr/>
        </p:nvPicPr>
        <p:blipFill>
          <a:blip r:embed="rId4" cstate="print"/>
          <a:srcRect/>
          <a:stretch>
            <a:fillRect/>
          </a:stretch>
        </p:blipFill>
        <p:spPr bwMode="auto">
          <a:xfrm>
            <a:off x="4427984" y="332656"/>
            <a:ext cx="1902544" cy="1426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9" name="Picture 5" descr="C:\Documents and Settings\Tanja\Рабочий стол\сад\images (3).jpg"/>
          <p:cNvPicPr>
            <a:picLocks noChangeAspect="1" noChangeArrowheads="1"/>
          </p:cNvPicPr>
          <p:nvPr/>
        </p:nvPicPr>
        <p:blipFill>
          <a:blip r:embed="rId5" cstate="print"/>
          <a:srcRect/>
          <a:stretch>
            <a:fillRect/>
          </a:stretch>
        </p:blipFill>
        <p:spPr bwMode="auto">
          <a:xfrm>
            <a:off x="611560" y="332656"/>
            <a:ext cx="1368152" cy="1793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90" name="Picture 6" descr="C:\Documents and Settings\Tanja\Рабочий стол\сад\8e698fb49b28e539cc3c2c8b4d98d1dd.jpg"/>
          <p:cNvPicPr>
            <a:picLocks noChangeAspect="1" noChangeArrowheads="1"/>
          </p:cNvPicPr>
          <p:nvPr/>
        </p:nvPicPr>
        <p:blipFill>
          <a:blip r:embed="rId6" cstate="print"/>
          <a:srcRect/>
          <a:stretch>
            <a:fillRect/>
          </a:stretch>
        </p:blipFill>
        <p:spPr bwMode="auto">
          <a:xfrm>
            <a:off x="107504" y="3068960"/>
            <a:ext cx="2425223" cy="1610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91" name="Picture 7" descr="C:\Documents and Settings\Tanja\Рабочий стол\сад\3898005824_0fba14ff82.jpg"/>
          <p:cNvPicPr>
            <a:picLocks noChangeAspect="1" noChangeArrowheads="1"/>
          </p:cNvPicPr>
          <p:nvPr/>
        </p:nvPicPr>
        <p:blipFill>
          <a:blip r:embed="rId7" cstate="print"/>
          <a:srcRect/>
          <a:stretch>
            <a:fillRect/>
          </a:stretch>
        </p:blipFill>
        <p:spPr bwMode="auto">
          <a:xfrm>
            <a:off x="2483768" y="5085184"/>
            <a:ext cx="2445646" cy="16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12049427"/>
      </p:ext>
    </p:extLst>
  </p:cSld>
  <p:clrMapOvr>
    <a:masterClrMapping/>
  </p:clrMapOvr>
  <p:transition spd="slow">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91264" cy="1145282"/>
          </a:xfrm>
        </p:spPr>
        <p:txBody>
          <a:bodyPr>
            <a:normAutofit/>
          </a:bodyPr>
          <a:lstStyle/>
          <a:p>
            <a:r>
              <a:rPr lang="ru-RU" sz="4000" b="1" dirty="0" smtClean="0">
                <a:solidFill>
                  <a:schemeClr val="tx1"/>
                </a:solidFill>
              </a:rPr>
              <a:t>Виды пальчиковых игр</a:t>
            </a:r>
            <a:r>
              <a:rPr lang="en-US" sz="4000" b="1" dirty="0" smtClean="0">
                <a:solidFill>
                  <a:schemeClr val="tx1"/>
                </a:solidFill>
              </a:rPr>
              <a:t>:</a:t>
            </a:r>
            <a:endParaRPr lang="ru-RU" sz="4000" b="1" dirty="0">
              <a:solidFill>
                <a:schemeClr val="tx1"/>
              </a:solidFill>
            </a:endParaRPr>
          </a:p>
        </p:txBody>
      </p:sp>
      <p:sp>
        <p:nvSpPr>
          <p:cNvPr id="3" name="Содержимое 2"/>
          <p:cNvSpPr>
            <a:spLocks noGrp="1"/>
          </p:cNvSpPr>
          <p:nvPr>
            <p:ph idx="1"/>
          </p:nvPr>
        </p:nvSpPr>
        <p:spPr>
          <a:xfrm>
            <a:off x="179512" y="1268760"/>
            <a:ext cx="8507288" cy="5186048"/>
          </a:xfrm>
        </p:spPr>
        <p:txBody>
          <a:bodyPr>
            <a:normAutofit/>
          </a:bodyPr>
          <a:lstStyle/>
          <a:p>
            <a:pPr marL="578358" indent="-514350">
              <a:buAutoNum type="arabicParenR"/>
            </a:pPr>
            <a:r>
              <a:rPr lang="ru-RU" sz="2400" b="1" dirty="0" smtClean="0"/>
              <a:t>Пальчиковые игры с предметами</a:t>
            </a:r>
          </a:p>
          <a:p>
            <a:pPr marL="578358" indent="-514350">
              <a:buAutoNum type="arabicParenR"/>
            </a:pPr>
            <a:r>
              <a:rPr lang="ru-RU" sz="2400" b="1" dirty="0" smtClean="0"/>
              <a:t>Активные игры со стихотворным сопровождением</a:t>
            </a:r>
          </a:p>
          <a:p>
            <a:pPr marL="578358" indent="-514350">
              <a:buAutoNum type="arabicParenR"/>
            </a:pPr>
            <a:r>
              <a:rPr lang="ru-RU" sz="2400" b="1" dirty="0" smtClean="0"/>
              <a:t>Игры манипуляции</a:t>
            </a:r>
          </a:p>
          <a:p>
            <a:pPr marL="578358" indent="-514350">
              <a:buAutoNum type="arabicParenR"/>
            </a:pPr>
            <a:r>
              <a:rPr lang="ru-RU" sz="2400" b="1" dirty="0" smtClean="0"/>
              <a:t>Пальчиковые </a:t>
            </a:r>
            <a:r>
              <a:rPr lang="ru-RU" sz="2400" b="1" dirty="0" err="1" smtClean="0"/>
              <a:t>кинезиологические</a:t>
            </a:r>
            <a:r>
              <a:rPr lang="ru-RU" sz="2400" b="1" dirty="0" smtClean="0"/>
              <a:t> игры</a:t>
            </a:r>
            <a:r>
              <a:rPr lang="ru-RU" sz="2400" dirty="0" smtClean="0"/>
              <a:t> </a:t>
            </a:r>
          </a:p>
          <a:p>
            <a:pPr marL="578358" indent="-514350">
              <a:buAutoNum type="arabicParenR"/>
            </a:pPr>
            <a:r>
              <a:rPr lang="ru-RU" sz="2400" b="1" dirty="0" smtClean="0"/>
              <a:t>Пальчиковые игры с элементами </a:t>
            </a:r>
            <a:r>
              <a:rPr lang="ru-RU" sz="2400" b="1" dirty="0" err="1" smtClean="0"/>
              <a:t>самомассажа</a:t>
            </a:r>
            <a:endParaRPr lang="ru-RU" sz="2400" b="1" dirty="0" smtClean="0"/>
          </a:p>
          <a:p>
            <a:pPr marL="578358" indent="-514350">
              <a:buAutoNum type="arabicParenR"/>
            </a:pPr>
            <a:r>
              <a:rPr lang="ru-RU" sz="2400" b="1" dirty="0" smtClean="0"/>
              <a:t>Пальчиковые игры с музыкальным сопровождением</a:t>
            </a:r>
            <a:endParaRPr lang="ru-RU" sz="2400" dirty="0"/>
          </a:p>
        </p:txBody>
      </p:sp>
      <p:pic>
        <p:nvPicPr>
          <p:cNvPr id="15361" name="Picture 1" descr="C:\Documents and Settings\Tanja\Рабочий стол\сад\13.03.2012 11-06-33_0018.JPG"/>
          <p:cNvPicPr>
            <a:picLocks noChangeAspect="1" noChangeArrowheads="1"/>
          </p:cNvPicPr>
          <p:nvPr/>
        </p:nvPicPr>
        <p:blipFill>
          <a:blip r:embed="rId2" cstate="print"/>
          <a:srcRect/>
          <a:stretch>
            <a:fillRect/>
          </a:stretch>
        </p:blipFill>
        <p:spPr bwMode="auto">
          <a:xfrm>
            <a:off x="6372200" y="5229200"/>
            <a:ext cx="1944216" cy="14581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2" name="Picture 2" descr="C:\Documents and Settings\Tanja\Рабочий стол\сад\shutterstock_99085316.jpg"/>
          <p:cNvPicPr>
            <a:picLocks noChangeAspect="1" noChangeArrowheads="1"/>
          </p:cNvPicPr>
          <p:nvPr/>
        </p:nvPicPr>
        <p:blipFill>
          <a:blip r:embed="rId3" cstate="print"/>
          <a:srcRect/>
          <a:stretch>
            <a:fillRect/>
          </a:stretch>
        </p:blipFill>
        <p:spPr bwMode="auto">
          <a:xfrm>
            <a:off x="7344308" y="-4469"/>
            <a:ext cx="1658639" cy="1824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3" name="Picture 3" descr="C:\Documents and Settings\Tanja\Рабочий стол\сад\images (2).jpg"/>
          <p:cNvPicPr>
            <a:picLocks noChangeAspect="1" noChangeArrowheads="1"/>
          </p:cNvPicPr>
          <p:nvPr/>
        </p:nvPicPr>
        <p:blipFill>
          <a:blip r:embed="rId4" cstate="print"/>
          <a:srcRect/>
          <a:stretch>
            <a:fillRect/>
          </a:stretch>
        </p:blipFill>
        <p:spPr bwMode="auto">
          <a:xfrm>
            <a:off x="4067944" y="4725144"/>
            <a:ext cx="1368152" cy="1777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4" name="Picture 4" descr="C:\Documents and Settings\Tanja\Рабочий стол\сад\image113.jpg"/>
          <p:cNvPicPr>
            <a:picLocks noChangeAspect="1" noChangeArrowheads="1"/>
          </p:cNvPicPr>
          <p:nvPr/>
        </p:nvPicPr>
        <p:blipFill>
          <a:blip r:embed="rId5" cstate="print"/>
          <a:srcRect/>
          <a:stretch>
            <a:fillRect/>
          </a:stretch>
        </p:blipFill>
        <p:spPr bwMode="auto">
          <a:xfrm>
            <a:off x="683568" y="5013176"/>
            <a:ext cx="2282078" cy="1539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9310616"/>
      </p:ext>
    </p:extLst>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395288" y="260350"/>
            <a:ext cx="8291512" cy="6194425"/>
          </a:xfrm>
        </p:spPr>
        <p:txBody>
          <a:bodyPr/>
          <a:lstStyle/>
          <a:p>
            <a:pPr>
              <a:buNone/>
            </a:pPr>
            <a:endParaRPr lang="ru-RU" sz="1800" dirty="0" smtClean="0"/>
          </a:p>
          <a:p>
            <a:pPr>
              <a:buNone/>
            </a:pPr>
            <a:r>
              <a:rPr lang="ru-RU" sz="2800" b="1" dirty="0" smtClean="0"/>
              <a:t>а) пальчиковые игры с карандашом</a:t>
            </a:r>
            <a:r>
              <a:rPr lang="ru-RU" sz="2800" dirty="0" smtClean="0"/>
              <a:t> </a:t>
            </a:r>
            <a:endParaRPr lang="ru-RU" sz="2800" b="1" dirty="0" smtClean="0"/>
          </a:p>
          <a:p>
            <a:pPr>
              <a:buNone/>
            </a:pPr>
            <a:r>
              <a:rPr lang="ru-RU" sz="2800" b="1" dirty="0" smtClean="0"/>
              <a:t>б) игры с палочками </a:t>
            </a:r>
          </a:p>
          <a:p>
            <a:pPr>
              <a:buNone/>
            </a:pPr>
            <a:r>
              <a:rPr lang="ru-RU" sz="2800" b="1" dirty="0" smtClean="0"/>
              <a:t>В)игры и упражнения с использованием</a:t>
            </a:r>
          </a:p>
          <a:p>
            <a:pPr>
              <a:buNone/>
            </a:pPr>
            <a:r>
              <a:rPr lang="ru-RU" sz="2800" b="1" dirty="0" smtClean="0"/>
              <a:t> мелких предметов и </a:t>
            </a:r>
          </a:p>
          <a:p>
            <a:pPr>
              <a:buNone/>
            </a:pPr>
            <a:r>
              <a:rPr lang="ru-RU" sz="2800" b="1" dirty="0" smtClean="0"/>
              <a:t>природного материала</a:t>
            </a:r>
            <a:endParaRPr lang="ru-RU" sz="2800" dirty="0"/>
          </a:p>
        </p:txBody>
      </p:sp>
      <p:pic>
        <p:nvPicPr>
          <p:cNvPr id="20483" name="Picture 3" descr="C:\Documents and Settings\Tanja\Рабочий стол\сад\массажные-игры-для-детей.jpg"/>
          <p:cNvPicPr>
            <a:picLocks noChangeAspect="1" noChangeArrowheads="1"/>
          </p:cNvPicPr>
          <p:nvPr/>
        </p:nvPicPr>
        <p:blipFill>
          <a:blip r:embed="rId2" cstate="print"/>
          <a:srcRect/>
          <a:stretch>
            <a:fillRect/>
          </a:stretch>
        </p:blipFill>
        <p:spPr bwMode="auto">
          <a:xfrm>
            <a:off x="5940152" y="2420888"/>
            <a:ext cx="3024336" cy="22644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82" name="Picture 2" descr="C:\Documents and Settings\Tanja\Рабочий стол\сад\images (7).jpg"/>
          <p:cNvPicPr>
            <a:picLocks noChangeAspect="1" noChangeArrowheads="1"/>
          </p:cNvPicPr>
          <p:nvPr/>
        </p:nvPicPr>
        <p:blipFill>
          <a:blip r:embed="rId3" cstate="print"/>
          <a:srcRect/>
          <a:stretch>
            <a:fillRect/>
          </a:stretch>
        </p:blipFill>
        <p:spPr bwMode="auto">
          <a:xfrm>
            <a:off x="1699343" y="3573016"/>
            <a:ext cx="2808337" cy="2808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89302849"/>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6632"/>
            <a:ext cx="8568952" cy="1569660"/>
          </a:xfrm>
          <a:prstGeom prst="rect">
            <a:avLst/>
          </a:prstGeom>
        </p:spPr>
        <p:txBody>
          <a:bodyPr wrap="square">
            <a:spAutoFit/>
          </a:bodyPr>
          <a:lstStyle/>
          <a:p>
            <a:r>
              <a:rPr lang="ru-RU" sz="2400" b="1" dirty="0"/>
              <a:t>Пальчиковые игры с предметами - </a:t>
            </a:r>
            <a:r>
              <a:rPr lang="ru-RU" sz="2400" dirty="0"/>
              <a:t>они развивают мышление, повышают эластичность мышц, вызывают положительные эмоции и стойкий интерес к деятельности. </a:t>
            </a:r>
            <a:endParaRPr lang="ru-RU" sz="2400" b="1" dirty="0" smtClean="0">
              <a:solidFill>
                <a:schemeClr val="accent3">
                  <a:lumMod val="50000"/>
                </a:schemeClr>
              </a:solidFill>
            </a:endParaRPr>
          </a:p>
          <a:p>
            <a:pPr algn="ctr"/>
            <a:r>
              <a:rPr lang="ru-RU" sz="2400" b="1" dirty="0" smtClean="0">
                <a:solidFill>
                  <a:srgbClr val="FF0000"/>
                </a:solidFill>
              </a:rPr>
              <a:t>Игры с прищепками</a:t>
            </a:r>
            <a:endParaRPr lang="ru-RU" sz="2400" b="1" dirty="0">
              <a:solidFill>
                <a:srgbClr val="FF0000"/>
              </a:solidFill>
            </a:endParaRPr>
          </a:p>
        </p:txBody>
      </p:sp>
      <p:pic>
        <p:nvPicPr>
          <p:cNvPr id="3" name="Picture 16" descr="http://im3-tub-ru.yandex.net/i?id=2037bc08563ca33cb7318c917076093f-54-144&amp;n=21"/>
          <p:cNvPicPr>
            <a:picLocks noChangeAspect="1" noChangeArrowheads="1"/>
          </p:cNvPicPr>
          <p:nvPr/>
        </p:nvPicPr>
        <p:blipFill>
          <a:blip r:embed="rId2" cstate="print"/>
          <a:srcRect/>
          <a:stretch>
            <a:fillRect/>
          </a:stretch>
        </p:blipFill>
        <p:spPr bwMode="auto">
          <a:xfrm>
            <a:off x="5951819" y="4437112"/>
            <a:ext cx="2880320" cy="2160240"/>
          </a:xfrm>
          <a:prstGeom prst="rect">
            <a:avLst/>
          </a:prstGeom>
          <a:noFill/>
          <a:effectLst>
            <a:glow rad="101600">
              <a:schemeClr val="accent2">
                <a:satMod val="175000"/>
                <a:alpha val="40000"/>
              </a:schemeClr>
            </a:glow>
            <a:softEdge rad="63500"/>
          </a:effectLst>
        </p:spPr>
      </p:pic>
      <p:pic>
        <p:nvPicPr>
          <p:cNvPr id="4" name="Picture 6" descr="http://im0-tub-ru.yandex.net/i?id=85a2f1cbc7ad3f43d0ccba10fd3916bd-69-144&amp;n=21"/>
          <p:cNvPicPr>
            <a:picLocks noChangeAspect="1" noChangeArrowheads="1"/>
          </p:cNvPicPr>
          <p:nvPr/>
        </p:nvPicPr>
        <p:blipFill>
          <a:blip r:embed="rId3" cstate="print"/>
          <a:srcRect/>
          <a:stretch>
            <a:fillRect/>
          </a:stretch>
        </p:blipFill>
        <p:spPr bwMode="auto">
          <a:xfrm>
            <a:off x="175042" y="4509120"/>
            <a:ext cx="2486676" cy="2016224"/>
          </a:xfrm>
          <a:prstGeom prst="rect">
            <a:avLst/>
          </a:prstGeom>
          <a:noFill/>
          <a:effectLst>
            <a:glow rad="101600">
              <a:schemeClr val="accent2">
                <a:satMod val="175000"/>
                <a:alpha val="40000"/>
              </a:schemeClr>
            </a:glow>
            <a:softEdge rad="63500"/>
          </a:effectLst>
        </p:spPr>
      </p:pic>
      <p:pic>
        <p:nvPicPr>
          <p:cNvPr id="5" name="Picture 20" descr="http://im1-tub-ru.yandex.net/i?id=d02fdec134b40098c85dc7dce0ba1f16-129-144&amp;n=21"/>
          <p:cNvPicPr>
            <a:picLocks noChangeAspect="1" noChangeArrowheads="1"/>
          </p:cNvPicPr>
          <p:nvPr/>
        </p:nvPicPr>
        <p:blipFill>
          <a:blip r:embed="rId4" cstate="print"/>
          <a:srcRect/>
          <a:stretch>
            <a:fillRect/>
          </a:stretch>
        </p:blipFill>
        <p:spPr bwMode="auto">
          <a:xfrm>
            <a:off x="3419872" y="4580057"/>
            <a:ext cx="2016224" cy="1512168"/>
          </a:xfrm>
          <a:prstGeom prst="rect">
            <a:avLst/>
          </a:prstGeom>
          <a:noFill/>
          <a:effectLst>
            <a:glow rad="139700">
              <a:schemeClr val="accent2">
                <a:satMod val="175000"/>
                <a:alpha val="40000"/>
              </a:schemeClr>
            </a:glow>
            <a:softEdge rad="63500"/>
          </a:effectLst>
        </p:spPr>
      </p:pic>
      <p:sp>
        <p:nvSpPr>
          <p:cNvPr id="6" name="Прямоугольник 5"/>
          <p:cNvSpPr/>
          <p:nvPr/>
        </p:nvSpPr>
        <p:spPr>
          <a:xfrm>
            <a:off x="767243" y="1953413"/>
            <a:ext cx="6624736" cy="1015663"/>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Можно использовать игры с прищепками для развития у детей творческого воображения, логического мышления, закрепления цвета, счёта.</a:t>
            </a:r>
            <a:endParaRPr lang="ru-RU" sz="20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17508" y="2876743"/>
            <a:ext cx="7632848" cy="1631216"/>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Чтобы игра была интересной для ребёнка, можно прикреплять прищепки по тематике (лучики к солнцу, иголки к ёжику, лепестки к цветку, ушки к голове зайчика) Для этого нужно сделать заготовки солнца, ёжика, цветка, зайчика на картонной основе.</a:t>
            </a:r>
            <a:endParaRPr lang="ru-RU"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2000" fill="hold"/>
                                        <p:tgtEl>
                                          <p:spTgt spid="3"/>
                                        </p:tgtEl>
                                        <p:attrNameLst>
                                          <p:attrName>ppt_x</p:attrName>
                                        </p:attrNameLst>
                                      </p:cBhvr>
                                      <p:tavLst>
                                        <p:tav tm="0">
                                          <p:val>
                                            <p:strVal val="0-#ppt_w/2"/>
                                          </p:val>
                                        </p:tav>
                                        <p:tav tm="100000">
                                          <p:val>
                                            <p:strVal val="#ppt_x"/>
                                          </p:val>
                                        </p:tav>
                                      </p:tavLst>
                                    </p:anim>
                                    <p:anim calcmode="lin" valueType="num">
                                      <p:cBhvr additive="base">
                                        <p:cTn id="23" dur="20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2000" fill="hold"/>
                                        <p:tgtEl>
                                          <p:spTgt spid="5"/>
                                        </p:tgtEl>
                                        <p:attrNameLst>
                                          <p:attrName>ppt_x</p:attrName>
                                        </p:attrNameLst>
                                      </p:cBhvr>
                                      <p:tavLst>
                                        <p:tav tm="0">
                                          <p:val>
                                            <p:strVal val="0-#ppt_w/2"/>
                                          </p:val>
                                        </p:tav>
                                        <p:tav tm="100000">
                                          <p:val>
                                            <p:strVal val="#ppt_x"/>
                                          </p:val>
                                        </p:tav>
                                      </p:tavLst>
                                    </p:anim>
                                    <p:anim calcmode="lin" valueType="num">
                                      <p:cBhvr additive="base">
                                        <p:cTn id="27" dur="20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2000" fill="hold"/>
                                        <p:tgtEl>
                                          <p:spTgt spid="4"/>
                                        </p:tgtEl>
                                        <p:attrNameLst>
                                          <p:attrName>ppt_x</p:attrName>
                                        </p:attrNameLst>
                                      </p:cBhvr>
                                      <p:tavLst>
                                        <p:tav tm="0">
                                          <p:val>
                                            <p:strVal val="0-#ppt_w/2"/>
                                          </p:val>
                                        </p:tav>
                                        <p:tav tm="100000">
                                          <p:val>
                                            <p:strVal val="#ppt_x"/>
                                          </p:val>
                                        </p:tav>
                                      </p:tavLst>
                                    </p:anim>
                                    <p:anim calcmode="lin" valueType="num">
                                      <p:cBhvr additive="base">
                                        <p:cTn id="31"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548680"/>
            <a:ext cx="7056784" cy="3200876"/>
          </a:xfrm>
          <a:prstGeom prst="rect">
            <a:avLst/>
          </a:prstGeom>
        </p:spPr>
        <p:txBody>
          <a:bodyPr wrap="square">
            <a:spAutoFit/>
          </a:bodyPr>
          <a:lstStyle/>
          <a:p>
            <a:r>
              <a:rPr lang="ru-RU" sz="2400" b="1" dirty="0" smtClean="0">
                <a:solidFill>
                  <a:schemeClr val="accent3">
                    <a:lumMod val="50000"/>
                  </a:schemeClr>
                </a:solidFill>
              </a:rPr>
              <a:t>                               Игры с пуговицами</a:t>
            </a:r>
            <a:endParaRPr lang="ru-RU" dirty="0" smtClean="0"/>
          </a:p>
          <a:p>
            <a:endParaRPr lang="ru-RU" dirty="0" smtClean="0"/>
          </a:p>
          <a:p>
            <a:r>
              <a:rPr lang="ru-RU" sz="2000" b="1" dirty="0" smtClean="0">
                <a:latin typeface="Times New Roman" panose="02020603050405020304" pitchFamily="18" charset="0"/>
                <a:cs typeface="Times New Roman" panose="02020603050405020304" pitchFamily="18" charset="0"/>
              </a:rPr>
              <a:t>Подберите пуговицы разного размера и цвета. Попробуйте выложить рисунок, затем попросите малыша сделать такой же. После того, как ребенок научится выполнять задание,  предложите ему придумать свои варианты рисунков. Из пуговичной мозаики можно выложить цветок, неваляшку, снеговика, бабочку, мячики, бусы и т.д.  </a:t>
            </a:r>
          </a:p>
          <a:p>
            <a:r>
              <a:rPr lang="ru-RU" sz="2000" b="1" dirty="0" smtClean="0">
                <a:latin typeface="Times New Roman" panose="02020603050405020304" pitchFamily="18" charset="0"/>
                <a:cs typeface="Times New Roman" panose="02020603050405020304" pitchFamily="18" charset="0"/>
              </a:rPr>
              <a:t>Пуговицы можно нанизывать на нитку, изготавливая бусы.</a:t>
            </a:r>
            <a:endParaRPr lang="ru-RU" sz="2000" b="1" dirty="0">
              <a:latin typeface="Times New Roman" panose="02020603050405020304" pitchFamily="18" charset="0"/>
              <a:cs typeface="Times New Roman" panose="02020603050405020304" pitchFamily="18" charset="0"/>
            </a:endParaRPr>
          </a:p>
        </p:txBody>
      </p:sp>
      <p:pic>
        <p:nvPicPr>
          <p:cNvPr id="3" name="Picture 4" descr="http://im0-tub-ru.yandex.net/i?id=9f35c386432df27a120fb788ed2cf043-31-144&amp;n=21"/>
          <p:cNvPicPr>
            <a:picLocks noChangeAspect="1" noChangeArrowheads="1"/>
          </p:cNvPicPr>
          <p:nvPr/>
        </p:nvPicPr>
        <p:blipFill>
          <a:blip r:embed="rId2" cstate="print"/>
          <a:srcRect/>
          <a:stretch>
            <a:fillRect/>
          </a:stretch>
        </p:blipFill>
        <p:spPr bwMode="auto">
          <a:xfrm>
            <a:off x="-41152" y="3749556"/>
            <a:ext cx="2629720" cy="1972290"/>
          </a:xfrm>
          <a:prstGeom prst="rect">
            <a:avLst/>
          </a:prstGeom>
          <a:noFill/>
          <a:effectLst>
            <a:glow rad="101600">
              <a:schemeClr val="accent2">
                <a:satMod val="175000"/>
                <a:alpha val="40000"/>
              </a:schemeClr>
            </a:glow>
            <a:softEdge rad="63500"/>
          </a:effectLst>
        </p:spPr>
      </p:pic>
      <p:pic>
        <p:nvPicPr>
          <p:cNvPr id="10242" name="Picture 2" descr="http://im1-tub-ru.yandex.net/i?id=bba97fbc96debd113a55c29350e99afe-59-144&amp;n=21"/>
          <p:cNvPicPr>
            <a:picLocks noChangeAspect="1" noChangeArrowheads="1"/>
          </p:cNvPicPr>
          <p:nvPr/>
        </p:nvPicPr>
        <p:blipFill>
          <a:blip r:embed="rId3" cstate="print"/>
          <a:srcRect/>
          <a:stretch>
            <a:fillRect/>
          </a:stretch>
        </p:blipFill>
        <p:spPr bwMode="auto">
          <a:xfrm>
            <a:off x="5796136" y="4077072"/>
            <a:ext cx="3050739" cy="2232248"/>
          </a:xfrm>
          <a:prstGeom prst="rect">
            <a:avLst/>
          </a:prstGeom>
          <a:noFill/>
          <a:effectLst>
            <a:glow rad="101600">
              <a:schemeClr val="accent2">
                <a:satMod val="175000"/>
                <a:alpha val="40000"/>
              </a:schemeClr>
            </a:glow>
            <a:softEdge rad="63500"/>
          </a:effectLst>
        </p:spPr>
      </p:pic>
      <p:pic>
        <p:nvPicPr>
          <p:cNvPr id="10244" name="Picture 4" descr="http://im2-tub-ru.yandex.net/i?id=84e4507949d924e1c8a19bf589c34d63-68-144&amp;n=21"/>
          <p:cNvPicPr>
            <a:picLocks noChangeAspect="1" noChangeArrowheads="1"/>
          </p:cNvPicPr>
          <p:nvPr/>
        </p:nvPicPr>
        <p:blipFill>
          <a:blip r:embed="rId4" cstate="print"/>
          <a:srcRect/>
          <a:stretch>
            <a:fillRect/>
          </a:stretch>
        </p:blipFill>
        <p:spPr bwMode="auto">
          <a:xfrm>
            <a:off x="2843808" y="4735701"/>
            <a:ext cx="2843808" cy="2132856"/>
          </a:xfrm>
          <a:prstGeom prst="rect">
            <a:avLst/>
          </a:prstGeom>
          <a:noFill/>
          <a:effectLst>
            <a:glow rad="101600">
              <a:schemeClr val="accent2">
                <a:satMod val="175000"/>
                <a:alpha val="40000"/>
              </a:schemeClr>
            </a:glow>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244"/>
                                        </p:tgtEl>
                                        <p:attrNameLst>
                                          <p:attrName>style.visibility</p:attrName>
                                        </p:attrNameLst>
                                      </p:cBhvr>
                                      <p:to>
                                        <p:strVal val="visible"/>
                                      </p:to>
                                    </p:set>
                                    <p:anim calcmode="lin" valueType="num">
                                      <p:cBhvr additive="base">
                                        <p:cTn id="16" dur="2000" fill="hold"/>
                                        <p:tgtEl>
                                          <p:spTgt spid="10244"/>
                                        </p:tgtEl>
                                        <p:attrNameLst>
                                          <p:attrName>ppt_x</p:attrName>
                                        </p:attrNameLst>
                                      </p:cBhvr>
                                      <p:tavLst>
                                        <p:tav tm="0">
                                          <p:val>
                                            <p:strVal val="#ppt_x"/>
                                          </p:val>
                                        </p:tav>
                                        <p:tav tm="100000">
                                          <p:val>
                                            <p:strVal val="#ppt_x"/>
                                          </p:val>
                                        </p:tav>
                                      </p:tavLst>
                                    </p:anim>
                                    <p:anim calcmode="lin" valueType="num">
                                      <p:cBhvr additive="base">
                                        <p:cTn id="17" dur="2000" fill="hold"/>
                                        <p:tgtEl>
                                          <p:spTgt spid="1024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242"/>
                                        </p:tgtEl>
                                        <p:attrNameLst>
                                          <p:attrName>style.visibility</p:attrName>
                                        </p:attrNameLst>
                                      </p:cBhvr>
                                      <p:to>
                                        <p:strVal val="visible"/>
                                      </p:to>
                                    </p:set>
                                    <p:anim calcmode="lin" valueType="num">
                                      <p:cBhvr additive="base">
                                        <p:cTn id="20" dur="2000" fill="hold"/>
                                        <p:tgtEl>
                                          <p:spTgt spid="10242"/>
                                        </p:tgtEl>
                                        <p:attrNameLst>
                                          <p:attrName>ppt_x</p:attrName>
                                        </p:attrNameLst>
                                      </p:cBhvr>
                                      <p:tavLst>
                                        <p:tav tm="0">
                                          <p:val>
                                            <p:strVal val="#ppt_x"/>
                                          </p:val>
                                        </p:tav>
                                        <p:tav tm="100000">
                                          <p:val>
                                            <p:strVal val="#ppt_x"/>
                                          </p:val>
                                        </p:tav>
                                      </p:tavLst>
                                    </p:anim>
                                    <p:anim calcmode="lin" valueType="num">
                                      <p:cBhvr additive="base">
                                        <p:cTn id="21" dur="20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51">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51</Template>
  <TotalTime>466</TotalTime>
  <Words>1040</Words>
  <Application>Microsoft Office PowerPoint</Application>
  <PresentationFormat>Экран (4:3)</PresentationFormat>
  <Paragraphs>157</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51</vt:lpstr>
      <vt:lpstr>Возможности использования программы «Речецветик»</vt:lpstr>
      <vt:lpstr>Презентация PowerPoint</vt:lpstr>
      <vt:lpstr>Дело в том, что в головном мозге человека центры, отвечающие за речь и движение пальцев рук, расположены очень близко. Стимулируя мелкую моторику и активизируя тем самым соответствующие отделы мозга, мы активизируем и соседние зоны, отвечающие за речь.</vt:lpstr>
      <vt:lpstr>Речь – один из мощных факторов и стимулов развития ребёнка.</vt:lpstr>
      <vt:lpstr>Пальчиковые игры – это инсценировка каких-либо рифмованных историй, сказок при помощи пальцев.</vt:lpstr>
      <vt:lpstr>Виды пальчиковых игр: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Артикуляционная гимнастика ГРИБОК</vt:lpstr>
      <vt:lpstr>  ДЯТЕЛ</vt:lpstr>
      <vt:lpstr>ГАРМОШКА</vt:lpstr>
      <vt:lpstr>МАЛЯР </vt:lpstr>
      <vt:lpstr>ЧИСТИМ ЗУБКИ</vt:lpstr>
      <vt:lpstr>ЧАСИКИ</vt:lpstr>
      <vt:lpstr>Игры на обогащение словаря ребёнка: </vt:lpstr>
      <vt:lpstr>   Работа над развитием речи на уроках литературного чтения.  Кто хочет разговаривать,  Тот должен выговаривать  Всё правильно и внятно,  Чтоб было всем понятно..  Проколотый мяч /имитируем нажатие на мяч и произносим звук с- с-с-с:.(воздух)/;  Имитация колокольного звона /бом, бам, бим.../;  Остановить лошадь, произнося слово "тпрру;  Ароматный цветок /сделать глубокий вдох носом, задержать дыхание, на выдохе произнести фразу «Какой ароматный цветок»/;  Именинный пирог /задуть свечи/;  33 Егорки /сделать глубокий вдох и продолжить: раз-Егорка, два- Егорка/. </vt:lpstr>
      <vt:lpstr>            Не менее интересными являются для ребят чистоговорки и скороговорки.  Звукосочетания могут быть взяты из литературных произведений: Беспокойная ворона  Все ходила вдоль перрона  И о чем-то недовольно Тараторила.  Видно, поезд свой ворона Проворонила…    Чистоговорки можно проинсценировать, прочесть ее от имени героев.  (Сорока будет говорить быстро, а змея выделять все звуки Ш).  На часок мы заш-ш-ш-ли  К черепаш-ш-шке.  Черепаш-ш-шка подала Чайник, чаш-ш-шки.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Valentink</dc:creator>
  <cp:lastModifiedBy>Euronics</cp:lastModifiedBy>
  <cp:revision>45</cp:revision>
  <dcterms:created xsi:type="dcterms:W3CDTF">2015-01-23T17:53:00Z</dcterms:created>
  <dcterms:modified xsi:type="dcterms:W3CDTF">2019-03-18T15:53:10Z</dcterms:modified>
</cp:coreProperties>
</file>