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96" r:id="rId2"/>
    <p:sldId id="290" r:id="rId3"/>
    <p:sldId id="291" r:id="rId4"/>
    <p:sldId id="270" r:id="rId5"/>
    <p:sldId id="282" r:id="rId6"/>
    <p:sldId id="269" r:id="rId7"/>
    <p:sldId id="271" r:id="rId8"/>
    <p:sldId id="287" r:id="rId9"/>
    <p:sldId id="272" r:id="rId10"/>
    <p:sldId id="286" r:id="rId11"/>
    <p:sldId id="279" r:id="rId12"/>
    <p:sldId id="278" r:id="rId13"/>
    <p:sldId id="265" r:id="rId14"/>
    <p:sldId id="266" r:id="rId15"/>
    <p:sldId id="259" r:id="rId16"/>
    <p:sldId id="261" r:id="rId17"/>
    <p:sldId id="260" r:id="rId18"/>
    <p:sldId id="262" r:id="rId19"/>
    <p:sldId id="263" r:id="rId20"/>
    <p:sldId id="284" r:id="rId21"/>
    <p:sldId id="281" r:id="rId22"/>
    <p:sldId id="289" r:id="rId23"/>
    <p:sldId id="294" r:id="rId24"/>
    <p:sldId id="295" r:id="rId25"/>
    <p:sldId id="288" r:id="rId26"/>
    <p:sldId id="258" r:id="rId27"/>
    <p:sldId id="267" r:id="rId28"/>
    <p:sldId id="268" r:id="rId29"/>
    <p:sldId id="274" r:id="rId30"/>
    <p:sldId id="293" r:id="rId31"/>
    <p:sldId id="276" r:id="rId32"/>
    <p:sldId id="292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268A4-04B7-4793-9D1D-A57A2E5A997A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0C1B7-9703-4825-8CB3-A9AA4A4FA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3FE7-900B-457B-B315-70F0049B297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7F54-0DEB-4F6D-B76E-DC4F68C8CE8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7F0D5-9C75-4E28-8AD9-5E664026380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7F54-0DEB-4F6D-B76E-DC4F68C8CE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C1B7-9703-4825-8CB3-A9AA4A4FA6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F235-259E-414D-8DCA-E0D2FC65952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E27D-2B21-4A95-900F-38AD4765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3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al.ru/sites/default/files/shutterstock_31639781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Географические следствия вращения Земли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064" y="2852936"/>
            <a:ext cx="8424936" cy="6949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Пособие для подготовки учащихся к ГИА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39952" y="4509120"/>
            <a:ext cx="518457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Составитель: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Пожаркова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Анна Петровна,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учитель географии МАОУ СОШ № 34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9"/>
          <p:cNvPicPr>
            <a:picLocks noChangeAspect="1" noChangeArrowheads="1"/>
          </p:cNvPicPr>
          <p:nvPr/>
        </p:nvPicPr>
        <p:blipFill>
          <a:blip r:embed="rId3" cstate="print"/>
          <a:srcRect t="5723" b="6995"/>
          <a:stretch>
            <a:fillRect/>
          </a:stretch>
        </p:blipFill>
        <p:spPr bwMode="auto">
          <a:xfrm>
            <a:off x="1142976" y="1857364"/>
            <a:ext cx="665956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095375" y="60325"/>
            <a:ext cx="7078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Изменится ли степень освещенности северного и южного</a:t>
            </a:r>
          </a:p>
          <a:p>
            <a:r>
              <a:rPr lang="ru-RU"/>
              <a:t> полушария в течении года?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50913" y="779463"/>
            <a:ext cx="7978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Июль – освещено больше … полушарие, а меньше… полушарие</a:t>
            </a:r>
          </a:p>
          <a:p>
            <a:r>
              <a:rPr lang="ru-RU"/>
              <a:t>Январь - освещено больше … полушарие, а меньше… полушарие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023938" y="1571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342" name="Picture 8" descr="eyojik_teache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388" y="5862638"/>
            <a:ext cx="836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6775"/>
          </a:xfrm>
        </p:spPr>
        <p:txBody>
          <a:bodyPr/>
          <a:lstStyle/>
          <a:p>
            <a:pPr algn="ctr"/>
            <a:r>
              <a:rPr lang="ru-RU" smtClean="0"/>
              <a:t>Задача</a:t>
            </a:r>
            <a:endParaRPr lang="ru-RU" dirty="0" smtClean="0"/>
          </a:p>
        </p:txBody>
      </p:sp>
      <p:sp>
        <p:nvSpPr>
          <p:cNvPr id="73731" name="Объект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Какую информацию дает этот рисунок?</a:t>
            </a:r>
          </a:p>
          <a:p>
            <a:endParaRPr lang="ru-RU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3732" name="Picture 3" descr="H:\Подготовка к олимпиадам\Материалы по астрономии\рисунок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897063"/>
            <a:ext cx="316071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енит">
            <a:hlinkClick r:id="rId3" action="ppaction://hlinksldjump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447800"/>
            <a:ext cx="8244408" cy="5410200"/>
          </a:xfrm>
          <a:ln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404664"/>
            <a:ext cx="9251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Параллели где Солнце дважды в год в полдень бывает в зените….</a:t>
            </a:r>
          </a:p>
        </p:txBody>
      </p:sp>
      <p:pic>
        <p:nvPicPr>
          <p:cNvPr id="18436" name="Picture 4" descr="eyojik_teacher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388" y="5862638"/>
            <a:ext cx="836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mtClean="0"/>
              <a:t>Визитная карточка Земли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Вселенная, Млечный путь, Солнечная система, 3-я орбита от Солнца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Расстояние от Солнца 149,6 млн. км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Древнеславянское зем — пол, низ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Масса  = 5,9736×10</a:t>
            </a:r>
            <a:r>
              <a:rPr lang="ru-RU" sz="28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кг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84538"/>
            <a:ext cx="33162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851275" y="3644900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3851275" y="3141663"/>
            <a:ext cx="51133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Площадь поверхности планеты 510,2 млн. км² </a:t>
            </a:r>
          </a:p>
          <a:p>
            <a:r>
              <a:rPr lang="ru-RU" sz="2800">
                <a:latin typeface="Verdana" pitchFamily="34" charset="0"/>
              </a:rPr>
              <a:t>Длина окружности экватора – 40075,7 км.</a:t>
            </a:r>
          </a:p>
          <a:p>
            <a:endParaRPr lang="ru-RU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642918"/>
          <a:ext cx="7572428" cy="5929355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4214842"/>
                <a:gridCol w="3357586"/>
              </a:tblGrid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расстояние от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Земли до Солнца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149 597 870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расстояние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Земли до Луны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384 400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512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Время полного оборота Земли вокруг своей оси (звездные сутки)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 часа 56 мин. 40,9 сек.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512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Период обращения Земли вокруг Солнца (тропический год)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365,25 суток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 скорость движения Земли по орбите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29,76 км/сек.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радиус Земли, принимаемой за шар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6 371,2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Длина меридиана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40 008,6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Длина экватора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40 075,7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Поверхность Земли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510 100 000 кв.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Поверхность суши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149 000 000 кв.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Поверхность воды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361 000 00 кв. 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512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Наибольшая высота суши над уровнем океана (г. Джомолунгма)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8 848 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512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Наибольшая глубина мирового океана (Марианский желоб)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11 022 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Наиболее высокая температура наблюдалась: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районе Триполии (Северная Африка)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58º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долине Смерти (США, Калифорния)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56º,7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Наиболее низкая температура воздуха наблюдалась: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Антарктиде на станции "Восток" (СССР)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-89º,2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районе Оймякона (СССР)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-71º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1" marR="1931" marT="1931" marB="19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0" y="214290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ОБЩИЕ СВЕДЕНИЯ О ЗЕМЛЕ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08025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04617B"/>
                </a:solidFill>
              </a:rPr>
              <a:t>Вращение Земли вокруг своей оси</a:t>
            </a:r>
            <a:endParaRPr lang="ru-RU" smtClean="0"/>
          </a:p>
        </p:txBody>
      </p:sp>
      <p:pic>
        <p:nvPicPr>
          <p:cNvPr id="45059" name="Picture 2" descr="C:\Users\Елена\Pictures\Desktop\Рисунки\вращение Земли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70" y="857232"/>
            <a:ext cx="4805380" cy="5012921"/>
          </a:xfrm>
          <a:noFill/>
        </p:spPr>
      </p:pic>
      <p:sp>
        <p:nvSpPr>
          <p:cNvPr id="5" name="Выгнутая вниз стрелка 4"/>
          <p:cNvSpPr/>
          <p:nvPr/>
        </p:nvSpPr>
        <p:spPr>
          <a:xfrm>
            <a:off x="3714744" y="5143512"/>
            <a:ext cx="2286016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792162"/>
          </a:xfrm>
        </p:spPr>
        <p:txBody>
          <a:bodyPr/>
          <a:lstStyle/>
          <a:p>
            <a:pPr algn="ctr"/>
            <a:r>
              <a:rPr lang="ru-RU" sz="4000" b="1" smtClean="0"/>
              <a:t>Вращение Земли вокруг своей оси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6165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Доказательство вращения Земли вокруг своей оси – опыт Фуко</a:t>
            </a:r>
          </a:p>
          <a:p>
            <a:pPr marL="0" indent="0" algn="ctr"/>
            <a:endParaRPr lang="ru-RU" sz="3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/>
            <a:endParaRPr lang="ru-RU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2205038"/>
            <a:ext cx="63833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/>
              <a:t>Осеннее равноденствие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8569325" cy="1295400"/>
          </a:xfrm>
        </p:spPr>
        <p:txBody>
          <a:bodyPr/>
          <a:lstStyle/>
          <a:p>
            <a:pPr algn="just">
              <a:lnSpc>
                <a:spcPts val="2000"/>
              </a:lnSpc>
              <a:spcBef>
                <a:spcPct val="0"/>
              </a:spcBef>
            </a:pPr>
            <a:r>
              <a:rPr lang="ru-RU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Солнце переходит из северного полушария в южное;</a:t>
            </a:r>
          </a:p>
          <a:p>
            <a:pPr algn="just">
              <a:lnSpc>
                <a:spcPts val="2000"/>
              </a:lnSpc>
              <a:spcBef>
                <a:spcPct val="0"/>
              </a:spcBef>
            </a:pPr>
            <a:r>
              <a:rPr lang="ru-RU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Солнце на всей Земле восходит точно на востоке, а заходит точно на западе;</a:t>
            </a:r>
          </a:p>
        </p:txBody>
      </p:sp>
      <p:sp>
        <p:nvSpPr>
          <p:cNvPr id="41988" name="Текст 3"/>
          <p:cNvSpPr>
            <a:spLocks noGrp="1"/>
          </p:cNvSpPr>
          <p:nvPr>
            <p:ph type="body" sz="half" idx="3"/>
          </p:nvPr>
        </p:nvSpPr>
        <p:spPr>
          <a:xfrm>
            <a:off x="10980738" y="278130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9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697" t="8643" r="2"/>
          <a:stretch>
            <a:fillRect/>
          </a:stretch>
        </p:blipFill>
        <p:spPr>
          <a:xfrm>
            <a:off x="514350" y="2952750"/>
            <a:ext cx="3952875" cy="3281363"/>
          </a:xfrm>
        </p:spPr>
      </p:pic>
      <p:sp>
        <p:nvSpPr>
          <p:cNvPr id="41990" name="Объект 5"/>
          <p:cNvSpPr>
            <a:spLocks noGrp="1"/>
          </p:cNvSpPr>
          <p:nvPr>
            <p:ph sz="quarter" idx="4"/>
          </p:nvPr>
        </p:nvSpPr>
        <p:spPr>
          <a:xfrm>
            <a:off x="4643438" y="2000240"/>
            <a:ext cx="4041775" cy="4154488"/>
          </a:xfrm>
        </p:spPr>
        <p:txBody>
          <a:bodyPr>
            <a:normAutofit lnSpcReduction="10000"/>
          </a:bodyPr>
          <a:lstStyle/>
          <a:p>
            <a:pPr marL="0" indent="457200" algn="just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дня и ночи на всей Земле одинакова и равна 12 часам;</a:t>
            </a:r>
          </a:p>
          <a:p>
            <a:pPr marL="0" indent="457200" algn="just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экваторе Земли в полдень Солнце в этот день бывает в зените;</a:t>
            </a:r>
          </a:p>
          <a:p>
            <a:pPr marL="0" indent="457200" algn="just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полюсах в этот день Солнце движется точно по горизонту в течение суток.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4617B"/>
                </a:solidFill>
              </a:rPr>
              <a:t>Весеннее равноденствие</a:t>
            </a:r>
            <a:endParaRPr lang="ru-RU" dirty="0"/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8569325" cy="1008062"/>
          </a:xfrm>
        </p:spPr>
        <p:txBody>
          <a:bodyPr/>
          <a:lstStyle/>
          <a:p>
            <a:pPr algn="just"/>
            <a:r>
              <a:rPr lang="ru-RU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Солнце переходит из южного полушария в северное;</a:t>
            </a:r>
            <a:endParaRPr lang="ru-RU" sz="2800" b="0" smtClean="0"/>
          </a:p>
        </p:txBody>
      </p:sp>
      <p:sp>
        <p:nvSpPr>
          <p:cNvPr id="39940" name="Текст 4"/>
          <p:cNvSpPr>
            <a:spLocks noGrp="1"/>
          </p:cNvSpPr>
          <p:nvPr>
            <p:ph type="body" sz="half" idx="3"/>
          </p:nvPr>
        </p:nvSpPr>
        <p:spPr>
          <a:xfrm>
            <a:off x="4500563" y="2205038"/>
            <a:ext cx="4392612" cy="44640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Солнце на всей Земле восходит точно на востоке, а заходит точно на западе. </a:t>
            </a:r>
          </a:p>
          <a:p>
            <a:pPr algn="just"/>
            <a:r>
              <a:rPr lang="ru-RU" sz="2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экваторе Земли в полдень Солнце в этот день бывает в зените. </a:t>
            </a:r>
          </a:p>
          <a:p>
            <a:pPr algn="just"/>
            <a:r>
              <a:rPr lang="ru-RU" sz="2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полюсах в этот день Солнце движется точно по горизонту в течение суток.</a:t>
            </a:r>
            <a:endParaRPr lang="ru-RU" sz="2600" smtClean="0"/>
          </a:p>
        </p:txBody>
      </p:sp>
      <p:pic>
        <p:nvPicPr>
          <p:cNvPr id="39941" name="Picture 2" descr="C:\Users\Елена\Pictures\Desktop\день 21.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133600"/>
            <a:ext cx="4210050" cy="4564063"/>
          </a:xfrm>
          <a:noFill/>
        </p:spPr>
      </p:pic>
      <p:sp>
        <p:nvSpPr>
          <p:cNvPr id="39942" name="Объект 5"/>
          <p:cNvSpPr>
            <a:spLocks noGrp="1"/>
          </p:cNvSpPr>
          <p:nvPr>
            <p:ph sz="quarter" idx="4"/>
          </p:nvPr>
        </p:nvSpPr>
        <p:spPr>
          <a:xfrm>
            <a:off x="9901238" y="4881563"/>
            <a:ext cx="4041775" cy="39528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mtClean="0"/>
              <a:t>Летнее солнцестояние</a:t>
            </a:r>
          </a:p>
        </p:txBody>
      </p:sp>
      <p:sp>
        <p:nvSpPr>
          <p:cNvPr id="40963" name="Текст 3"/>
          <p:cNvSpPr>
            <a:spLocks noGrp="1"/>
          </p:cNvSpPr>
          <p:nvPr>
            <p:ph type="body" sz="half" idx="3"/>
          </p:nvPr>
        </p:nvSpPr>
        <p:spPr>
          <a:xfrm>
            <a:off x="250825" y="692150"/>
            <a:ext cx="8713788" cy="1158875"/>
          </a:xfrm>
        </p:spPr>
        <p:txBody>
          <a:bodyPr>
            <a:normAutofit lnSpcReduction="10000"/>
          </a:bodyPr>
          <a:lstStyle/>
          <a:p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21 и 22 июня - в северном полушарии Земли самые длинные дни в году  21 на 22 июня - самая короткая ночь.</a:t>
            </a:r>
          </a:p>
        </p:txBody>
      </p:sp>
      <p:sp>
        <p:nvSpPr>
          <p:cNvPr id="40964" name="Объект 5"/>
          <p:cNvSpPr>
            <a:spLocks noGrp="1"/>
          </p:cNvSpPr>
          <p:nvPr>
            <p:ph sz="quarter" idx="4"/>
          </p:nvPr>
        </p:nvSpPr>
        <p:spPr>
          <a:xfrm>
            <a:off x="4500563" y="1844675"/>
            <a:ext cx="4392612" cy="4679950"/>
          </a:xfrm>
        </p:spPr>
        <p:txBody>
          <a:bodyPr>
            <a:normAutofit fontScale="92500" lnSpcReduction="10000"/>
          </a:bodyPr>
          <a:lstStyle/>
          <a:p>
            <a:pPr marL="0" indent="273050" algn="just">
              <a:spcBef>
                <a:spcPct val="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Солнце выше широты + 66,5 градусов вообще не заходит за горизонт, и там день длится круглые сутки. </a:t>
            </a:r>
          </a:p>
          <a:p>
            <a:pPr marL="0" indent="273050" algn="just">
              <a:spcBef>
                <a:spcPct val="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Солнце выше широты - 66,5 градусов вообще не восходит за горизонт, и там ночь длится круглые сутки. </a:t>
            </a:r>
          </a:p>
          <a:p>
            <a:pPr marL="0" indent="273050" algn="just">
              <a:spcBef>
                <a:spcPct val="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Северном полюсе Земли Солнце движется по небосводу на одной и той же высоте круглые сутки</a:t>
            </a: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273050" algn="just">
              <a:spcBef>
                <a:spcPct val="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южном полюсе в это время стоит полярная ночь. </a:t>
            </a:r>
          </a:p>
        </p:txBody>
      </p:sp>
      <p:pic>
        <p:nvPicPr>
          <p:cNvPr id="40965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414" t="19075" r="68880" b="12796"/>
          <a:stretch>
            <a:fillRect/>
          </a:stretch>
        </p:blipFill>
        <p:spPr>
          <a:xfrm>
            <a:off x="428596" y="1857364"/>
            <a:ext cx="3912958" cy="4098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810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Визитная карточка Земли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Вселенная, Млечный путь, Солнечная система, 3-я орбита от Солнца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Расстояние от Солнца 149,6 млн. км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Древнеславянское </a:t>
            </a:r>
            <a:r>
              <a:rPr lang="ru-RU" sz="2400" dirty="0" err="1" smtClean="0">
                <a:latin typeface="Georgia" pitchFamily="18" charset="0"/>
                <a:ea typeface="Verdana" pitchFamily="34" charset="0"/>
                <a:cs typeface="Verdana" pitchFamily="34" charset="0"/>
              </a:rPr>
              <a:t>зем</a:t>
            </a:r>
            <a:r>
              <a:rPr lang="ru-RU" sz="2400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 — пол, низ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Масса  = 5,9736×10</a:t>
            </a:r>
            <a:r>
              <a:rPr lang="ru-RU" sz="2400" baseline="30000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24</a:t>
            </a:r>
            <a:r>
              <a:rPr lang="ru-RU" sz="2400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 кг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2957340" cy="29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851275" y="3644900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3214678" y="3501008"/>
            <a:ext cx="574981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  <a:cs typeface="Arial" pitchFamily="34" charset="0"/>
              </a:rPr>
              <a:t>Площадь поверхности планеты 510,2 млн. км² </a:t>
            </a:r>
          </a:p>
          <a:p>
            <a:r>
              <a:rPr lang="ru-RU" sz="2000" dirty="0">
                <a:latin typeface="Georgia" pitchFamily="18" charset="0"/>
                <a:cs typeface="Arial" pitchFamily="34" charset="0"/>
              </a:rPr>
              <a:t>Длина окружности экватора – 40075,7 км</a:t>
            </a:r>
            <a:r>
              <a:rPr lang="ru-RU" sz="2000" dirty="0" smtClean="0">
                <a:latin typeface="Georgia" pitchFamily="18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Georgia" pitchFamily="18" charset="0"/>
                <a:cs typeface="Arial" pitchFamily="34" charset="0"/>
              </a:rPr>
              <a:t>Скорость движения вокруг оси – 23 часа 56 мин. 40,9 сек.(сутки) </a:t>
            </a:r>
          </a:p>
          <a:p>
            <a:r>
              <a:rPr lang="ru-RU" sz="2000" dirty="0" smtClean="0">
                <a:latin typeface="Georgia" pitchFamily="18" charset="0"/>
                <a:cs typeface="Arial" pitchFamily="34" charset="0"/>
              </a:rPr>
              <a:t>Период обращения Земли вокруг Солнца (тропический год)-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  <a:cs typeface="Arial" pitchFamily="34" charset="0"/>
              </a:rPr>
              <a:t>365,25 суток </a:t>
            </a:r>
            <a:endParaRPr lang="ru-RU" sz="2000" dirty="0">
              <a:latin typeface="Georgia" pitchFamily="18" charset="0"/>
              <a:cs typeface="Arial" pitchFamily="34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олярный день">
            <a:hlinkClick r:id="rId3" action="ppaction://hlinksldjump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282" y="0"/>
            <a:ext cx="8572528" cy="6000768"/>
          </a:xfrm>
          <a:ln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411" name="Picture 3" descr="eyojik_teacher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388" y="0"/>
            <a:ext cx="83661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6286520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Эклиптика</a:t>
            </a:r>
            <a:r>
              <a:rPr lang="ru-RU" sz="2000" dirty="0" smtClean="0"/>
              <a:t> – </a:t>
            </a:r>
            <a:r>
              <a:rPr lang="ru-RU" sz="2000" i="1" dirty="0" smtClean="0"/>
              <a:t>видимый на небе годичный круговой маршрут Солнца</a:t>
            </a:r>
            <a:endParaRPr lang="ru-R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096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mtClean="0"/>
              <a:t>Зимнее солнцестояние</a:t>
            </a:r>
          </a:p>
        </p:txBody>
      </p:sp>
      <p:sp>
        <p:nvSpPr>
          <p:cNvPr id="43011" name="Текст 3"/>
          <p:cNvSpPr>
            <a:spLocks noGrp="1"/>
          </p:cNvSpPr>
          <p:nvPr>
            <p:ph type="body" sz="half" idx="3"/>
          </p:nvPr>
        </p:nvSpPr>
        <p:spPr>
          <a:xfrm>
            <a:off x="179388" y="981075"/>
            <a:ext cx="8507412" cy="1368425"/>
          </a:xfrm>
        </p:spPr>
        <p:txBody>
          <a:bodyPr/>
          <a:lstStyle/>
          <a:p>
            <a:pPr algn="just"/>
            <a:r>
              <a:rPr lang="ru-RU" sz="2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 и 22 декабря - в северном полушарии Земли самые короткие дни в году;</a:t>
            </a:r>
          </a:p>
          <a:p>
            <a:pPr algn="just"/>
            <a:r>
              <a:rPr lang="ru-RU" sz="2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21 на 22 июня - самая длинная ночь</a:t>
            </a:r>
            <a:endParaRPr lang="ru-RU" smtClean="0"/>
          </a:p>
        </p:txBody>
      </p:sp>
      <p:pic>
        <p:nvPicPr>
          <p:cNvPr id="43012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25" y="2492375"/>
            <a:ext cx="4643438" cy="3756025"/>
          </a:xfrm>
        </p:spPr>
      </p:pic>
      <p:sp>
        <p:nvSpPr>
          <p:cNvPr id="43013" name="Объект 5"/>
          <p:cNvSpPr>
            <a:spLocks noGrp="1"/>
          </p:cNvSpPr>
          <p:nvPr>
            <p:ph sz="quarter" idx="4"/>
          </p:nvPr>
        </p:nvSpPr>
        <p:spPr>
          <a:xfrm>
            <a:off x="4787900" y="2420938"/>
            <a:ext cx="4176713" cy="4103687"/>
          </a:xfrm>
        </p:spPr>
        <p:txBody>
          <a:bodyPr>
            <a:normAutofit lnSpcReduction="10000"/>
          </a:bodyPr>
          <a:lstStyle/>
          <a:p>
            <a:pPr marL="0" indent="323850" algn="just">
              <a:spcBef>
                <a:spcPct val="0"/>
              </a:spcBef>
            </a:pP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Солнце максимально опустится в южное полушарие неба;</a:t>
            </a:r>
          </a:p>
          <a:p>
            <a:pPr marL="0" indent="323850" algn="just">
              <a:spcBef>
                <a:spcPct val="0"/>
              </a:spcBef>
            </a:pP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Солнце выше широты + 66,5° вообще не восходит, и там ночь длится круглые сутки;</a:t>
            </a:r>
          </a:p>
          <a:p>
            <a:pPr marL="0" indent="323850" algn="just">
              <a:spcBef>
                <a:spcPct val="0"/>
              </a:spcBef>
            </a:pP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Солнце выше широты - 66,5° вообще не заходит, и там день длится круглые сутки;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polar-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7025" cy="405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4820" name="Picture 4" descr="пол ночь в городе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71813" y="2332038"/>
            <a:ext cx="6072187" cy="4525962"/>
          </a:xfrm>
          <a:ln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88" name="Picture 6" descr="eyojik_teacher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2638"/>
            <a:ext cx="83661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484438" y="6308725"/>
            <a:ext cx="538162" cy="5492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_\Pictures\zgeo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064896" cy="620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_\Pictures\67435098_precessiya_zemnoy_os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9476"/>
            <a:ext cx="5832648" cy="6648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62100" y="131763"/>
            <a:ext cx="272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Практическая работа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384300" y="708025"/>
            <a:ext cx="586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Какие 4 даты в году наиболее примечательны?</a:t>
            </a:r>
          </a:p>
          <a:p>
            <a:r>
              <a:rPr lang="ru-RU" dirty="0"/>
              <a:t>Как освещается Земля Солнцем в эти дни?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35013" y="1716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2948" name="Group 68"/>
          <p:cNvGraphicFramePr>
            <a:graphicFrameLocks noGrp="1"/>
          </p:cNvGraphicFramePr>
          <p:nvPr/>
        </p:nvGraphicFramePr>
        <p:xfrm>
          <a:off x="1524000" y="1397000"/>
          <a:ext cx="7008813" cy="5352288"/>
        </p:xfrm>
        <a:graphic>
          <a:graphicData uri="http://schemas.openxmlformats.org/drawingml/2006/table">
            <a:tbl>
              <a:tblPr/>
              <a:tblGrid>
                <a:gridCol w="1176338"/>
                <a:gridCol w="2887662"/>
                <a:gridCol w="2944813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Северное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июня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Освещено больше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Самый длинный день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 полярным кругом –полярный день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Лучи Солнца падают отвесно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Освещено меньше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Самая длинная ночь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 полярным кругом – полярная ночь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 сент.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Оба полушария освещены одинаково;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день равен ночи (по 12 часов)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Лучи Солнца падают отвесно на экваторе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Осеннее равноденствие     весеннее равноденствие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дек.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Самостоятельно в тетради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 марта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7" name="Picture 69" descr="eyojik_teacher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7388" y="5862638"/>
            <a:ext cx="836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6" y="785794"/>
          <a:ext cx="8715435" cy="5941218"/>
        </p:xfrm>
        <a:graphic>
          <a:graphicData uri="http://schemas.openxmlformats.org/drawingml/2006/table">
            <a:tbl>
              <a:tblPr/>
              <a:tblGrid>
                <a:gridCol w="664956"/>
                <a:gridCol w="496329"/>
                <a:gridCol w="484038"/>
                <a:gridCol w="484038"/>
                <a:gridCol w="484038"/>
                <a:gridCol w="580982"/>
                <a:gridCol w="580982"/>
                <a:gridCol w="484038"/>
                <a:gridCol w="778288"/>
                <a:gridCol w="580982"/>
                <a:gridCol w="677248"/>
                <a:gridCol w="677248"/>
                <a:gridCol w="580982"/>
                <a:gridCol w="580982"/>
                <a:gridCol w="580304"/>
              </a:tblGrid>
              <a:tr h="171023">
                <a:tc rowSpan="3"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Широта места (северная)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Широта места (северная)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200" baseline="30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ч мин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Январь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Июль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7 51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6 36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4 27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18 03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20 45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6 58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5 05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17 42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20 04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7 31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5 59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14 06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17 10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19 07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309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Февраль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Август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7 06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14 16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17 58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13 32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Март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Сентябрь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12 53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13 20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12 10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12 28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Апрель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Октябрь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12 32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12 57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11 44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11 24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12 53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11 11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10 20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13 13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11 09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9 15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Май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Ноябрь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13 32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13 54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10 06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9 01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13 50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17 52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9 02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8 14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7 02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14 04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17 04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18 56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7 33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6 01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Июнь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17 42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20 00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10 04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6 59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5 06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18 04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20 44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7 51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6 36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4 28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55"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14 26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15 46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16 45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18 11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21 00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9 20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8 38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7 45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6 28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"/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00232" y="142852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Долгота дня на различных широтах Северного полушария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 Е. А. Юров.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gl2006.narod.ru/Contents/Geo/Geo-nagl/Pictures/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2295" y="1571612"/>
            <a:ext cx="7960071" cy="4572032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6735760" cy="604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508625" y="19891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508625" y="198913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580063" y="335756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932363" y="220503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Полярный круг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0" y="494188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Полярный круг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429256" y="3714752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latin typeface="Arial" pitchFamily="34" charset="0"/>
              </a:rPr>
              <a:t>Тропик северный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285721" y="3286124"/>
            <a:ext cx="857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latin typeface="Arial" pitchFamily="34" charset="0"/>
              </a:rPr>
              <a:t>Тропик</a:t>
            </a:r>
          </a:p>
          <a:p>
            <a:pPr>
              <a:spcBef>
                <a:spcPct val="50000"/>
              </a:spcBef>
            </a:pPr>
            <a:r>
              <a:rPr lang="ru-RU" sz="1600" dirty="0" smtClean="0">
                <a:latin typeface="Arial" pitchFamily="34" charset="0"/>
              </a:rPr>
              <a:t>южный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0" y="0"/>
            <a:ext cx="8112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Назовите географическую широту у полярных кругов и тропиков.</a:t>
            </a:r>
          </a:p>
          <a:p>
            <a:r>
              <a:rPr lang="ru-RU"/>
              <a:t>Как называется «линия» над которой Солнце стоит в зените</a:t>
            </a:r>
          </a:p>
          <a:p>
            <a:r>
              <a:rPr lang="ru-RU"/>
              <a:t> 21 марта и23 сентября (0</a:t>
            </a:r>
            <a:r>
              <a:rPr lang="en-US"/>
              <a:t>°</a:t>
            </a:r>
            <a:r>
              <a:rPr lang="ru-RU"/>
              <a:t>)</a:t>
            </a:r>
            <a:endParaRPr lang="en-US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272088" y="4379913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0</a:t>
            </a:r>
            <a:r>
              <a:rPr lang="en-US"/>
              <a:t>°</a:t>
            </a:r>
          </a:p>
        </p:txBody>
      </p:sp>
      <p:pic>
        <p:nvPicPr>
          <p:cNvPr id="19468" name="Picture 14" descr="eyojik_teache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388" y="5862638"/>
            <a:ext cx="836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ОБЩИЕ СВЕДЕНИЯ О ЗЕМЛЕ</a:t>
            </a:r>
            <a:r>
              <a:rPr lang="ru-RU" sz="1800" dirty="0" smtClean="0">
                <a:latin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85794"/>
          <a:ext cx="8429683" cy="6061580"/>
        </p:xfrm>
        <a:graphic>
          <a:graphicData uri="http://schemas.openxmlformats.org/drawingml/2006/table">
            <a:tbl>
              <a:tblPr/>
              <a:tblGrid>
                <a:gridCol w="6072230"/>
                <a:gridCol w="2357453"/>
              </a:tblGrid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расстояние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 Земли до Солнца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149 597 870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расстояние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 Земли до Луны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384 400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Время полного оборота Земли вокруг своей оси (звездные сутки)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 часа 56 мин. 40,9 сек.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Период обращения Земли вокруг Солнца (тропический год)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365,25 суток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Средняя скорость движения Земли по орбите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29,76 км/сек.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Средний радиус Земли, принимаемой за шар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6 371,2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Длина меридиана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40 008,6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Длина экватора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40 075,7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Поверхность Земли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510 100 000 кв.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Поверхность суши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149 000 000 кв.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Поверхность воды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361 000 00 кв. км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Наибольшая высота суши над уровнем океана (г. Джомолунгма)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8 848 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Наибольшая глубина мирового океана (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Марианский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желоб)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11 022 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Наиболее высокая температура наблюдалась: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районе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Триполии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(Северная Африка)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58º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долине Смерти (США, Калифорния)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56º,7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Наиболее низкая температура воздуха наблюдалась: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 Антарктиде на станции "Восток" (СССР)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-89º,2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 районе Оймякона (СССР)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-71º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0" marR="3240" marT="3240" marB="3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8964" name="Picture 4" descr="8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7963"/>
            <a:ext cx="7848872" cy="6650037"/>
          </a:xfrm>
          <a:prstGeom prst="rect">
            <a:avLst/>
          </a:prstGeom>
          <a:noFill/>
        </p:spPr>
      </p:pic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1042988" y="4724400"/>
            <a:ext cx="1657350" cy="7191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V="1">
            <a:off x="900113" y="1196975"/>
            <a:ext cx="1657350" cy="7191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 flipV="1">
            <a:off x="1187450" y="3789363"/>
            <a:ext cx="1657350" cy="7191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 flipV="1">
            <a:off x="1258888" y="2997200"/>
            <a:ext cx="1657350" cy="7191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1042988" y="2420938"/>
            <a:ext cx="1657350" cy="7191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 flipV="1">
            <a:off x="900113" y="5661025"/>
            <a:ext cx="1657350" cy="7191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 flipV="1">
            <a:off x="971550" y="1844675"/>
            <a:ext cx="1657350" cy="7191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900113" y="5229225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971550" y="4076700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>
            <a:off x="900113" y="3357563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1187450" y="2133600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827088" y="1268413"/>
            <a:ext cx="1512887" cy="7921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971550" y="836613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900113" y="4652963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9" name="Line 19"/>
          <p:cNvSpPr>
            <a:spLocks noChangeShapeType="1"/>
          </p:cNvSpPr>
          <p:nvPr/>
        </p:nvSpPr>
        <p:spPr bwMode="auto">
          <a:xfrm>
            <a:off x="827088" y="5805488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2266950" y="260350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1" name="Line 21"/>
          <p:cNvSpPr>
            <a:spLocks noChangeShapeType="1"/>
          </p:cNvSpPr>
          <p:nvPr/>
        </p:nvSpPr>
        <p:spPr bwMode="auto">
          <a:xfrm>
            <a:off x="1116013" y="333375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2" name="Line 22"/>
          <p:cNvSpPr>
            <a:spLocks noChangeShapeType="1"/>
          </p:cNvSpPr>
          <p:nvPr/>
        </p:nvSpPr>
        <p:spPr bwMode="auto">
          <a:xfrm>
            <a:off x="3419475" y="260350"/>
            <a:ext cx="151130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3 0.06312 L -0.004 0.00023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0.06289 L 0.22448 -0.1361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3167 L 0.2875 -0.1572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9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04209 L 0.27553 -0.1572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1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0.04208 L 0.15747 -0.102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5248 L 0.03941 0.03122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4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7353 L 0.0474 0.03121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5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-0.05757 L 0.10642 0.06844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6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-0.06289 L 0.10243 0.06289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6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-0.04185 L 0.17725 0.11538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7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2428E-6 L 0.17725 0.11538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6" grpId="1" animBg="1"/>
      <p:bldP spid="168967" grpId="0" animBg="1"/>
      <p:bldP spid="168967" grpId="1" animBg="1"/>
      <p:bldP spid="168968" grpId="0" animBg="1"/>
      <p:bldP spid="168968" grpId="1" animBg="1"/>
      <p:bldP spid="168969" grpId="0" animBg="1"/>
      <p:bldP spid="168969" grpId="1" animBg="1"/>
      <p:bldP spid="168970" grpId="0" animBg="1"/>
      <p:bldP spid="168971" grpId="0" animBg="1"/>
      <p:bldP spid="168971" grpId="1" animBg="1"/>
      <p:bldP spid="168972" grpId="0" animBg="1"/>
      <p:bldP spid="168973" grpId="0" animBg="1"/>
      <p:bldP spid="168974" grpId="0" animBg="1"/>
      <p:bldP spid="168974" grpId="1" animBg="1"/>
      <p:bldP spid="168975" grpId="0" animBg="1"/>
      <p:bldP spid="168975" grpId="1" animBg="1"/>
      <p:bldP spid="168976" grpId="0" animBg="1"/>
      <p:bldP spid="168976" grpId="1" animBg="1"/>
      <p:bldP spid="168977" grpId="0" animBg="1"/>
      <p:bldP spid="168977" grpId="1" animBg="1"/>
      <p:bldP spid="168978" grpId="0" animBg="1"/>
      <p:bldP spid="168979" grpId="0" animBg="1"/>
      <p:bldP spid="168980" grpId="0" animBg="1"/>
      <p:bldP spid="168980" grpId="1" animBg="1"/>
      <p:bldP spid="168981" grpId="0" animBg="1"/>
      <p:bldP spid="168982" grpId="0" animBg="1"/>
      <p:bldP spid="16898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нна\Мои документы\Мои рисунки\Точечный рисунок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0833" b="17655"/>
          <a:stretch>
            <a:fillRect/>
          </a:stretch>
        </p:blipFill>
        <p:spPr bwMode="auto">
          <a:xfrm>
            <a:off x="785786" y="1071546"/>
            <a:ext cx="7643866" cy="5223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9270" y="2571744"/>
            <a:ext cx="5701301" cy="2396199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73" y="1142984"/>
            <a:ext cx="76513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85813" y="142875"/>
            <a:ext cx="7648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</a:rPr>
              <a:t>Движения </a:t>
            </a:r>
            <a:r>
              <a:rPr lang="ru-RU" sz="4400" dirty="0" smtClean="0">
                <a:latin typeface="Times New Roman" pitchFamily="18" charset="0"/>
              </a:rPr>
              <a:t>Земли</a:t>
            </a:r>
            <a:endParaRPr lang="ru-RU" sz="4400" dirty="0">
              <a:latin typeface="Times New Roman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071938" y="5715000"/>
            <a:ext cx="4983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Презентация учителя географии</a:t>
            </a:r>
          </a:p>
          <a:p>
            <a:r>
              <a:rPr lang="ru-RU"/>
              <a:t> высшей категории Россомагиной Н.В.</a:t>
            </a:r>
          </a:p>
          <a:p>
            <a:r>
              <a:rPr lang="ru-RU"/>
              <a:t>г. Оханск Пермский край МОУ СОШ №1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Елена\Pictures\Desktop\Материалы по астрономии\Рисунки\earth_naklon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571480"/>
            <a:ext cx="5249862" cy="56436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Афелий и Перигелий Земл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0738"/>
            <a:ext cx="8243888" cy="603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03213" y="-12700"/>
            <a:ext cx="4048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Кто такие Афелий и Перигелий?</a:t>
            </a:r>
          </a:p>
        </p:txBody>
      </p:sp>
      <p:pic>
        <p:nvPicPr>
          <p:cNvPr id="2" name="Picture 6" descr="eyojik_teacher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388" y="5862638"/>
            <a:ext cx="836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mtClean="0"/>
              <a:t>Движение Земли вокруг Солнца. </a:t>
            </a:r>
          </a:p>
        </p:txBody>
      </p:sp>
      <p:pic>
        <p:nvPicPr>
          <p:cNvPr id="37891" name="Picture 5" descr="C:\Users\Елена\Pictures\Desktop\Рисунки\день летнего солнцестояния\60616341_solnc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052513"/>
            <a:ext cx="7496175" cy="565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258888" y="333375"/>
            <a:ext cx="7057528" cy="57534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СМЕНА ВРЕМЁН ГОДА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3" name="Picture 5" descr="8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9500"/>
            <a:ext cx="9144000" cy="577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1583</Words>
  <Application>Microsoft Office PowerPoint</Application>
  <PresentationFormat>Экран (4:3)</PresentationFormat>
  <Paragraphs>593</Paragraphs>
  <Slides>33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Географические следствия вращения Земли</vt:lpstr>
      <vt:lpstr>Визитная карточка Земли</vt:lpstr>
      <vt:lpstr>ОБЩИЕ СВЕДЕНИЯ О ЗЕМЛЕ </vt:lpstr>
      <vt:lpstr>Слайд 4</vt:lpstr>
      <vt:lpstr>Слайд 5</vt:lpstr>
      <vt:lpstr>Слайд 6</vt:lpstr>
      <vt:lpstr>Слайд 7</vt:lpstr>
      <vt:lpstr>Движение Земли вокруг Солнца. </vt:lpstr>
      <vt:lpstr>СМЕНА ВРЕМЁН ГОДА</vt:lpstr>
      <vt:lpstr>Слайд 10</vt:lpstr>
      <vt:lpstr>Задача</vt:lpstr>
      <vt:lpstr>Слайд 12</vt:lpstr>
      <vt:lpstr>Визитная карточка Земли</vt:lpstr>
      <vt:lpstr>Слайд 14</vt:lpstr>
      <vt:lpstr>Вращение Земли вокруг своей оси</vt:lpstr>
      <vt:lpstr>Вращение Земли вокруг своей оси</vt:lpstr>
      <vt:lpstr>Осеннее равноденствие</vt:lpstr>
      <vt:lpstr>Весеннее равноденствие</vt:lpstr>
      <vt:lpstr>Летнее солнцестояние</vt:lpstr>
      <vt:lpstr>Слайд 20</vt:lpstr>
      <vt:lpstr>Зимнее солнцестояние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надежда</cp:lastModifiedBy>
  <cp:revision>41</cp:revision>
  <dcterms:created xsi:type="dcterms:W3CDTF">2012-01-18T08:25:22Z</dcterms:created>
  <dcterms:modified xsi:type="dcterms:W3CDTF">2018-04-18T15:20:01Z</dcterms:modified>
</cp:coreProperties>
</file>