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6" r:id="rId3"/>
    <p:sldId id="257" r:id="rId4"/>
    <p:sldId id="259" r:id="rId5"/>
    <p:sldId id="260" r:id="rId6"/>
    <p:sldId id="261" r:id="rId7"/>
    <p:sldId id="265" r:id="rId8"/>
    <p:sldId id="266" r:id="rId9"/>
    <p:sldId id="262" r:id="rId10"/>
    <p:sldId id="264" r:id="rId11"/>
    <p:sldId id="263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0" r:id="rId28"/>
    <p:sldId id="268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9C81C-39E7-4899-894E-D537E433C97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610AC-4C50-4992-B102-3FCA92D4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6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.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50FB03-4854-4C60-83FD-F3EABC03F93B}" type="slidenum">
              <a:rPr lang="ru-RU">
                <a:cs typeface="Arial" charset="0"/>
              </a:rPr>
              <a:pPr/>
              <a:t>7</a:t>
            </a:fld>
            <a:endParaRPr lang="ru-RU">
              <a:cs typeface="Arial" charset="0"/>
            </a:endParaRPr>
          </a:p>
        </p:txBody>
      </p:sp>
      <p:sp>
        <p:nvSpPr>
          <p:cNvPr id="63491" name="Прямоуг.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Прямоуг.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82E21-B09F-4D05-B53F-1E2E04872B99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F6C88-1EB2-4F40-8313-389AC8562296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8B926-E6A2-4B76-86C2-EB9D925EF31F}" type="datetimeFigureOut">
              <a:rPr lang="ru-RU" smtClean="0"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6439-A40C-4922-AFC5-183EAD4F8C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Одарённый ребёнок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8083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Григорьева Инга Владимировна,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учитель начальный классов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МАОУ «СОШ № 23»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Великий Новгород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2017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981743"/>
      </p:ext>
    </p:extLst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224572"/>
            <a:ext cx="835292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цените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уровень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девяти характеристик, обычно наблюдаемых у одаренных детей.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Внимательно изучите их и дайте оценку вашему ребенку по каждому параметру, пользуясь следующей шкалой: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оцениваемое свойство личности развито хорошо, четко выражено, проявляется часто в различных видах деятельности и поведения;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- свойство заметно выражено, но проявляется непостоянно, при этом и противоположное ему проявляется очень редко;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- оцениваемое и противоположное свойства личности выражены нечетко, в проявлениях редки, в поведении и деятельности уравновешивают друг друга;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- более ярко выражено и чаще проявляется свойство личности, противоположное оцениваемому;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- четко выражено и часто проявляется свойство личности, противоположное оцениваемому, оно фиксируется в поведении и во всех видах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сведений для оценки данного качества нет (не имею).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4" y="260649"/>
          <a:ext cx="8892488" cy="6264697"/>
        </p:xfrm>
        <a:graphic>
          <a:graphicData uri="http://schemas.openxmlformats.org/drawingml/2006/table">
            <a:tbl>
              <a:tblPr/>
              <a:tblGrid>
                <a:gridCol w="373263"/>
                <a:gridCol w="2064610"/>
                <a:gridCol w="291611"/>
                <a:gridCol w="330493"/>
                <a:gridCol w="330493"/>
                <a:gridCol w="330493"/>
                <a:gridCol w="330493"/>
                <a:gridCol w="330493"/>
                <a:gridCol w="331272"/>
                <a:gridCol w="332049"/>
                <a:gridCol w="330493"/>
                <a:gridCol w="330493"/>
                <a:gridCol w="331272"/>
                <a:gridCol w="443251"/>
                <a:gridCol w="443251"/>
                <a:gridCol w="466578"/>
                <a:gridCol w="509622"/>
                <a:gridCol w="331272"/>
                <a:gridCol w="330493"/>
                <a:gridCol w="330493"/>
              </a:tblGrid>
              <a:tr h="210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Качество/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Автономов Валерий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Алексеев Глеб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Алексеева Ксения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Арефьев Егор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Гаврилова Кристина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Городскова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Анна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Григорьева Надежда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Давыдова Екатерина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Даниленко Нелли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Зеленова Дарьяна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Игнатьев Кирилл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Иванищев Александр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Капланова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Ксения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Лаврова Ольга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Матвеев Игорь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Николаева Вероника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Фёдорова Ульяна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Фёдорова Полина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6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Любознательность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9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Сверхчувствительность к проблемам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93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Способность к прогнозированию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6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Словарный запас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6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Способность к оценке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6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Изобретательность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040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Способность рассуждать и мыслить логически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46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Настойчивость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490" marR="40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131498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09575" algn="ctr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Методика 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Хаана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Каффа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09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«Карта одаренности»</a:t>
            </a:r>
          </a:p>
          <a:p>
            <a:pPr marL="0" marR="0" lvl="0" indent="409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09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>
                <a:solidFill>
                  <a:schemeClr val="accent3">
                    <a:lumMod val="50000"/>
                  </a:schemeClr>
                </a:solidFill>
              </a:rPr>
              <a:t>Первая и основная функция </a:t>
            </a:r>
            <a:r>
              <a:rPr lang="x-none" sz="3200" smtClean="0">
                <a:solidFill>
                  <a:schemeClr val="accent3">
                    <a:lumMod val="50000"/>
                  </a:schemeClr>
                </a:solidFill>
              </a:rPr>
              <a:t>– диагностическая</a:t>
            </a:r>
            <a:r>
              <a:rPr lang="x-none" sz="320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x-none" sz="3200" smtClean="0">
                <a:solidFill>
                  <a:schemeClr val="accent3">
                    <a:lumMod val="50000"/>
                  </a:schemeClr>
                </a:solidFill>
              </a:rPr>
              <a:t>Вторая </a:t>
            </a:r>
            <a:r>
              <a:rPr lang="x-none" sz="3200">
                <a:solidFill>
                  <a:schemeClr val="accent3">
                    <a:lumMod val="50000"/>
                  </a:schemeClr>
                </a:solidFill>
              </a:rPr>
              <a:t>функция - развивающая.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2922473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ценка степени развития у ребенка следующих видов одаренности: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интеллектуальная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творческая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академическая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художественно-изобразительная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музыкальная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литературная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артистическая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техническая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лидерская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спортивная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14313" y="1357313"/>
            <a:ext cx="3429000" cy="22145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Сделать так, чтоб ребенок почувствовал себя признанным и востребованным. Научить  конструктивно строить отношения с ровесниками и взрослыми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людьми.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50" y="3714750"/>
            <a:ext cx="3357563" cy="29289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Повышать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интеллектуальную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нагрузку, излагая интересные факты,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продумывая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персональные задания, задания на выбор, интегрированные задания. Все, чтобы развивать познавательную активности этих детей.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86188" y="1357313"/>
            <a:ext cx="5072062" cy="1357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Признание таким детям необходимо для успеха. Потому создание ситуаций успеха – необходимое условие для развития одаренности.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6188" y="2857500"/>
            <a:ext cx="5106292" cy="1285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Необходимая стимуляция: доска почета, ведение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портфолио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учащихся, интеллектуальные встречи,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брейн-ринги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конкурсы, на ряду с обучением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саморегуляции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6188" y="4286250"/>
            <a:ext cx="3643312" cy="1285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Организация внешкольной занятости ребенка. Развитие социальных и коммуникативных навыков.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51920" y="5661248"/>
            <a:ext cx="3594124" cy="10271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Убедиться в том, что у ребенка нет нервозов, перед тем, как начинать развивающую работу.</a:t>
            </a:r>
          </a:p>
        </p:txBody>
      </p:sp>
      <p:pic>
        <p:nvPicPr>
          <p:cNvPr id="49161" name="Рисунок 10" descr="g012015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29200"/>
            <a:ext cx="1436196" cy="14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 в работе с интеллектуально -  одарёнными детьми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2052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1" name="WordArt 11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772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B400B4"/>
                    </a:gs>
                    <a:gs pos="100000">
                      <a:srgbClr val="FF66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Магические </a:t>
            </a:r>
          </a:p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B400B4"/>
                    </a:gs>
                    <a:gs pos="100000">
                      <a:srgbClr val="FF66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квадраты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3077" name="Freeform 1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Freeform 1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Freeform 1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Freeform 1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2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2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2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1752600" y="19685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076" name="Рисунок 23"/>
          <p:cNvPicPr>
            <a:picLocks noChangeAspect="1" noChangeArrowheads="1"/>
          </p:cNvPicPr>
          <p:nvPr/>
        </p:nvPicPr>
        <p:blipFill>
          <a:blip r:embed="rId2" cstate="print"/>
          <a:srcRect l="28938" t="43317" r="40219" b="15240"/>
          <a:stretch>
            <a:fillRect/>
          </a:stretch>
        </p:blipFill>
        <p:spPr bwMode="auto">
          <a:xfrm>
            <a:off x="1600200" y="609600"/>
            <a:ext cx="5791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ьная выноска 25"/>
          <p:cNvSpPr/>
          <p:nvPr/>
        </p:nvSpPr>
        <p:spPr>
          <a:xfrm>
            <a:off x="5334000" y="1143000"/>
            <a:ext cx="3581400" cy="4648200"/>
          </a:xfrm>
          <a:prstGeom prst="wedgeEllipseCallout">
            <a:avLst>
              <a:gd name="adj1" fmla="val -68403"/>
              <a:gd name="adj2" fmla="val -3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4104" name="Freeform 1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1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2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2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2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609600" y="9144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609600" y="19685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Квадрат Дюрера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3943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743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5125" name="Freeform 1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1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1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1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2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2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609600" y="196850"/>
            <a:ext cx="400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Магический квадрат 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124" name="Рисунок 23"/>
          <p:cNvPicPr>
            <a:picLocks noChangeAspect="1" noChangeArrowheads="1"/>
          </p:cNvPicPr>
          <p:nvPr/>
        </p:nvPicPr>
        <p:blipFill>
          <a:blip r:embed="rId2" cstate="print"/>
          <a:srcRect l="27657" t="48930" r="12093" b="22995"/>
          <a:stretch>
            <a:fillRect/>
          </a:stretch>
        </p:blipFill>
        <p:spPr bwMode="auto">
          <a:xfrm>
            <a:off x="1219200" y="1752600"/>
            <a:ext cx="708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71600" y="2209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4384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5052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716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4384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6159" name="Freeform 1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2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2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2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609600" y="914400"/>
            <a:ext cx="800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Квадрат разделен на 9 равных клеток. Расставьте в этих клетках числа 1, 2, 3, 4, 5, 6, 7, 8, 9 так, чтобы сумма чисел в каждой строке и в каждом столбике равнялась 15. 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609600" y="196850"/>
            <a:ext cx="3136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Магический квадрат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71600" y="2209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384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5052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3716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4384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609600" y="3505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1676400" y="2362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2743200" y="1295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1676400" y="4495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2743200" y="3429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3810000" y="2362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2743200" y="5638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3810000" y="4495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4876800" y="3429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4145" name="Freeform 49"/>
          <p:cNvSpPr>
            <a:spLocks/>
          </p:cNvSpPr>
          <p:nvPr/>
        </p:nvSpPr>
        <p:spPr bwMode="auto">
          <a:xfrm>
            <a:off x="914400" y="40513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46" name="Freeform 50"/>
          <p:cNvSpPr>
            <a:spLocks/>
          </p:cNvSpPr>
          <p:nvPr/>
        </p:nvSpPr>
        <p:spPr bwMode="auto">
          <a:xfrm rot="5178517">
            <a:off x="1001712" y="31892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47" name="Freeform 51"/>
          <p:cNvSpPr>
            <a:spLocks/>
          </p:cNvSpPr>
          <p:nvPr/>
        </p:nvSpPr>
        <p:spPr bwMode="auto">
          <a:xfrm rot="10800000">
            <a:off x="1828800" y="32766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 rot="16458447" flipV="1">
            <a:off x="1077912" y="41798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Freeform 6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6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609600" y="276225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Магический квадрат 3-го порядка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4648200" y="6096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Добавим «крылышки» в средний столбец и в среднюю строку.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4648200" y="12192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Выделим по диагоналям клетки, которые мы заполним числами.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5867400" y="19050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Запишем в выделенные клетки числа от 1 до 9.</a:t>
            </a: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5867400" y="2667000"/>
            <a:ext cx="304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Перенесем числа из «крылышек» во внутреннюю часть квадрата, как показано на рисунке.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5867400" y="4191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5. Квадрат готов.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5834 -2.96296E-6 L 0.35035 -0.00764 " pathEditMode="relative" rAng="0" ptsTypes="AAA">
                                      <p:cBhvr>
                                        <p:cTn id="116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8889 L 0 0.46667 " pathEditMode="relative" ptsTypes="AAA">
                                      <p:cBhvr>
                                        <p:cTn id="127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167 0 L -0.35 0 " pathEditMode="relative" ptsTypes="AAA">
                                      <p:cBhvr>
                                        <p:cTn id="138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0.41111 L 2.5E-6 -0.475 " pathEditMode="relative" rAng="0" ptsTypes="AAA">
                                      <p:cBhvr>
                                        <p:cTn id="149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5" grpId="0" animBg="1"/>
      <p:bldP spid="4129" grpId="0" animBg="1"/>
      <p:bldP spid="4130" grpId="0" animBg="1"/>
      <p:bldP spid="4131" grpId="0" animBg="1"/>
      <p:bldP spid="4134" grpId="0" animBg="1"/>
      <p:bldP spid="4123" grpId="0" animBg="1"/>
      <p:bldP spid="4123" grpId="1" animBg="1"/>
      <p:bldP spid="4122" grpId="0" animBg="1"/>
      <p:bldP spid="4122" grpId="1" animBg="1"/>
      <p:bldP spid="4120" grpId="0" animBg="1"/>
      <p:bldP spid="4120" grpId="1" animBg="1"/>
      <p:bldP spid="4124" grpId="0" animBg="1"/>
      <p:bldP spid="4124" grpId="1" animBg="1"/>
      <p:bldP spid="4133" grpId="0" animBg="1"/>
      <p:bldP spid="4133" grpId="1" animBg="1"/>
      <p:bldP spid="4135" grpId="0" animBg="1"/>
      <p:bldP spid="4135" grpId="1" animBg="1"/>
      <p:bldP spid="4126" grpId="0" animBg="1"/>
      <p:bldP spid="4126" grpId="1" animBg="1"/>
      <p:bldP spid="4100" grpId="0" animBg="1"/>
      <p:bldP spid="4121" grpId="0" animBg="1"/>
      <p:bldP spid="4121" grpId="1" animBg="1"/>
      <p:bldP spid="4136" grpId="0"/>
      <p:bldP spid="4136" grpId="1"/>
      <p:bldP spid="4137" grpId="0"/>
      <p:bldP spid="4138" grpId="0"/>
      <p:bldP spid="4138" grpId="1"/>
      <p:bldP spid="4139" grpId="0"/>
      <p:bldP spid="4140" grpId="0"/>
      <p:bldP spid="4141" grpId="0"/>
      <p:bldP spid="4142" grpId="0"/>
      <p:bldP spid="4142" grpId="1"/>
      <p:bldP spid="4143" grpId="0"/>
      <p:bldP spid="4144" grpId="0"/>
      <p:bldP spid="4144" grpId="1"/>
      <p:bldP spid="4145" grpId="0" animBg="1"/>
      <p:bldP spid="4145" grpId="1" animBg="1"/>
      <p:bldP spid="4146" grpId="0" animBg="1"/>
      <p:bldP spid="4146" grpId="1" animBg="1"/>
      <p:bldP spid="4147" grpId="0" animBg="1"/>
      <p:bldP spid="4147" grpId="1" animBg="1"/>
      <p:bldP spid="4148" grpId="0" animBg="1"/>
      <p:bldP spid="4148" grpId="1" animBg="1"/>
      <p:bldP spid="4160" grpId="0"/>
      <p:bldP spid="4161" grpId="0"/>
      <p:bldP spid="4162" grpId="0"/>
      <p:bldP spid="4163" grpId="0"/>
      <p:bldP spid="41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4822304" cy="194421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Одарённый ребёнок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632848" cy="223224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Многие родители мечтают, чтобы их ребенок был гением, но при этом почему-то умудряются не заметить талант собственного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чада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266" name="Picture 2" descr="http://metodisty.ru/user_upload/08_2014/1407437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763311" cy="2700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ChangeArrowheads="1"/>
          </p:cNvSpPr>
          <p:nvPr/>
        </p:nvSpPr>
        <p:spPr bwMode="auto">
          <a:xfrm>
            <a:off x="457200" y="28194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2" descr="1236158901e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00463"/>
            <a:ext cx="48006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6"/>
          <p:cNvSpPr>
            <a:spLocks noChangeArrowheads="1"/>
          </p:cNvSpPr>
          <p:nvPr/>
        </p:nvSpPr>
        <p:spPr bwMode="auto">
          <a:xfrm>
            <a:off x="457200" y="2819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1524000" y="2819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2590800" y="2819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2590800" y="38862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20"/>
          <p:cNvSpPr>
            <a:spLocks noChangeArrowheads="1"/>
          </p:cNvSpPr>
          <p:nvPr/>
        </p:nvSpPr>
        <p:spPr bwMode="auto">
          <a:xfrm>
            <a:off x="1524000" y="38862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457200" y="38862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22"/>
          <p:cNvSpPr>
            <a:spLocks noChangeArrowheads="1"/>
          </p:cNvSpPr>
          <p:nvPr/>
        </p:nvSpPr>
        <p:spPr bwMode="auto">
          <a:xfrm>
            <a:off x="457200" y="4953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23"/>
          <p:cNvSpPr>
            <a:spLocks noChangeArrowheads="1"/>
          </p:cNvSpPr>
          <p:nvPr/>
        </p:nvSpPr>
        <p:spPr bwMode="auto">
          <a:xfrm>
            <a:off x="1524000" y="4953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24"/>
          <p:cNvSpPr>
            <a:spLocks noChangeArrowheads="1"/>
          </p:cNvSpPr>
          <p:nvPr/>
        </p:nvSpPr>
        <p:spPr bwMode="auto">
          <a:xfrm>
            <a:off x="2590800" y="4953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762000" y="2971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762000" y="5105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828800" y="40386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8219" name="Freeform 4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4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4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4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09600" y="276225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Магический квадрат 3-го порядка</a:t>
            </a:r>
          </a:p>
        </p:txBody>
      </p:sp>
      <p:sp>
        <p:nvSpPr>
          <p:cNvPr id="8210" name="Text Box 49"/>
          <p:cNvSpPr txBox="1">
            <a:spLocks noChangeArrowheads="1"/>
          </p:cNvSpPr>
          <p:nvPr/>
        </p:nvSpPr>
        <p:spPr bwMode="auto">
          <a:xfrm>
            <a:off x="304800" y="838200"/>
            <a:ext cx="8610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Мы составили магический квадрат, который был известен еще в древности. Согласно легенде, во времена правления императора Ю (ок. 2200 до н.э.) из вод Хуанхэ (Желтой реки) всплыла священная черепаха, на панцире которой были начертаны таинственные иероглифы (рис. 1,</a:t>
            </a:r>
            <a:r>
              <a:rPr lang="ru-RU" i="1"/>
              <a:t>а</a:t>
            </a:r>
            <a:r>
              <a:rPr lang="ru-RU"/>
              <a:t>), и эти знаки известны под названием ло-шу и равносильны магическому квадрату, изображенному на рис. 1,</a:t>
            </a:r>
            <a:r>
              <a:rPr lang="ru-RU" i="1"/>
              <a:t>б</a:t>
            </a:r>
            <a:r>
              <a:rPr lang="ru-RU"/>
              <a:t>. 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2895600" y="2971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828800" y="5105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2895600" y="5105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2895600" y="40386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762000" y="40386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1828800" y="299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8217" name="Rectangle 60"/>
          <p:cNvSpPr>
            <a:spLocks noChangeArrowheads="1"/>
          </p:cNvSpPr>
          <p:nvPr/>
        </p:nvSpPr>
        <p:spPr bwMode="auto">
          <a:xfrm>
            <a:off x="4787900" y="60833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рис. 1,</a:t>
            </a:r>
            <a:r>
              <a:rPr lang="ru-RU" i="1"/>
              <a:t>а</a:t>
            </a:r>
          </a:p>
        </p:txBody>
      </p:sp>
      <p:sp>
        <p:nvSpPr>
          <p:cNvPr id="8218" name="Rectangle 61"/>
          <p:cNvSpPr>
            <a:spLocks noChangeArrowheads="1"/>
          </p:cNvSpPr>
          <p:nvPr/>
        </p:nvSpPr>
        <p:spPr bwMode="auto">
          <a:xfrm>
            <a:off x="7315200" y="6096000"/>
            <a:ext cx="106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рис. 1,</a:t>
            </a:r>
            <a:r>
              <a:rPr lang="ru-RU" i="1"/>
              <a:t>б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1371600" y="2209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24384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35052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19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13716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21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22"/>
          <p:cNvSpPr>
            <a:spLocks noChangeArrowheads="1"/>
          </p:cNvSpPr>
          <p:nvPr/>
        </p:nvSpPr>
        <p:spPr bwMode="auto">
          <a:xfrm>
            <a:off x="24384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Rectangle 23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676400" y="2362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565400" y="34417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810000" y="2362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9241" name="Freeform 3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Freeform 4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Freeform 4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4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Freeform 4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4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4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2" name="Text Box 47"/>
          <p:cNvSpPr txBox="1">
            <a:spLocks noChangeArrowheads="1"/>
          </p:cNvSpPr>
          <p:nvPr/>
        </p:nvSpPr>
        <p:spPr bwMode="auto">
          <a:xfrm>
            <a:off x="609600" y="9144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клетках квадрата переставьте числа так, чтобы по любой вертикали, горизонтали и диагонали их суммы были равны между собой: 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5257800" y="19812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Заполним квадрат числами 3, 5, 7, 9, 11, 13, 15, 17 и 19</a:t>
            </a:r>
          </a:p>
          <a:p>
            <a:r>
              <a:rPr lang="ru-RU"/>
              <a:t>по описанному алгоритму.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2743200" y="2362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1676400" y="3429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657600" y="35052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13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25908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17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6576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15240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609600" y="196850"/>
            <a:ext cx="3136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Магический квадрат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371600" y="2209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4384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5052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3716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4384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09600" y="3505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676400" y="2362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43200" y="1295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676400" y="4495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514600" y="34290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581400" y="23622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13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552700" y="5638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36449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17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711700" y="34290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</a:t>
            </a:r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914400" y="40513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 rot="5178517">
            <a:off x="1001712" y="31892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 rot="10800000">
            <a:off x="1828800" y="32766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 rot="16458447" flipV="1">
            <a:off x="1077912" y="41798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10285" name="Freeform 3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Freeform 4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Freeform 4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Freeform 4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609600" y="276225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Решение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4648200" y="6096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Добавим «крылышки» в средний столбец и в среднюю строку.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648200" y="12192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Выделим по диагоналям клетки, которые мы заполним числами.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867400" y="1905000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Запишем в выделенные клетки нечетные числа от 3 до 19.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867400" y="2909888"/>
            <a:ext cx="3048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Перенесем числа из «крылышек» во внутреннюю часть квадрата, как показано на рисунке.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5867400" y="44338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5. Квадрат готов.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5834 -2.96296E-6 L 0.35035 -0.00764 " pathEditMode="relative" rAng="0" ptsTypes="AAA">
                                      <p:cBhvr>
                                        <p:cTn id="116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8889 L 0 0.46667 " pathEditMode="relative" ptsTypes="AAA">
                                      <p:cBhvr>
                                        <p:cTn id="12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167 0 L -0.35 0 " pathEditMode="relative" ptsTypes="AAA">
                                      <p:cBhvr>
                                        <p:cTn id="138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0.41111 L 2.5E-6 -0.475 " pathEditMode="relative" rAng="0" ptsTypes="AAA">
                                      <p:cBhvr>
                                        <p:cTn id="149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7" grpId="1" animBg="1"/>
      <p:bldP spid="10248" grpId="0" animBg="1"/>
      <p:bldP spid="10248" grpId="1" animBg="1"/>
      <p:bldP spid="10249" grpId="0" animBg="1"/>
      <p:bldP spid="10249" grpId="1" animBg="1"/>
      <p:bldP spid="10250" grpId="0" animBg="1"/>
      <p:bldP spid="10250" grpId="1" animBg="1"/>
      <p:bldP spid="10251" grpId="0" animBg="1"/>
      <p:bldP spid="10251" grpId="1" animBg="1"/>
      <p:bldP spid="10252" grpId="0" animBg="1"/>
      <p:bldP spid="10252" grpId="1" animBg="1"/>
      <p:bldP spid="10253" grpId="0" animBg="1"/>
      <p:bldP spid="10253" grpId="1" animBg="1"/>
      <p:bldP spid="10254" grpId="0" animBg="1"/>
      <p:bldP spid="10264" grpId="0" animBg="1"/>
      <p:bldP spid="10264" grpId="1" animBg="1"/>
      <p:bldP spid="10265" grpId="0"/>
      <p:bldP spid="10265" grpId="1"/>
      <p:bldP spid="10266" grpId="0"/>
      <p:bldP spid="10267" grpId="0"/>
      <p:bldP spid="10267" grpId="1"/>
      <p:bldP spid="10268" grpId="0"/>
      <p:bldP spid="10269" grpId="0"/>
      <p:bldP spid="10270" grpId="0"/>
      <p:bldP spid="10271" grpId="0"/>
      <p:bldP spid="10271" grpId="1"/>
      <p:bldP spid="10272" grpId="0"/>
      <p:bldP spid="10273" grpId="0"/>
      <p:bldP spid="10273" grpId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88" grpId="0"/>
      <p:bldP spid="10289" grpId="0"/>
      <p:bldP spid="10290" grpId="0"/>
      <p:bldP spid="10291" grpId="0"/>
      <p:bldP spid="10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3000" y="2590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143000" y="2590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09800" y="2590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76600" y="2590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76600" y="3657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09800" y="3657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143000" y="3657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143000" y="4724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209800" y="4724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276600" y="4724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7" name="Text Box 24"/>
          <p:cNvSpPr txBox="1">
            <a:spLocks noChangeArrowheads="1"/>
          </p:cNvSpPr>
          <p:nvPr/>
        </p:nvSpPr>
        <p:spPr bwMode="auto">
          <a:xfrm>
            <a:off x="609600" y="879475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Даны числа: 5, 10, 15, 20, 25, 30, 35, 40, 45.</a:t>
            </a:r>
          </a:p>
          <a:p>
            <a:r>
              <a:rPr lang="ru-RU"/>
              <a:t>Впишите их в клетки девятиклеточного квадрата так, чтобы получилось в сумме одно и то же число по любой вертикали, горизонтали и диагонали.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410200" y="24066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Заполним квадрат по описанному алгоритму.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09600" y="196850"/>
            <a:ext cx="3136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Магический квадрат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371600" y="2209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4384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5052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3716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24384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09600" y="3505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511300" y="23622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578100" y="12954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5240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2514600" y="34290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25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3581400" y="23622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30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552700" y="5638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35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6449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40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11700" y="34290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45</a:t>
            </a:r>
          </a:p>
        </p:txBody>
      </p:sp>
      <p:sp>
        <p:nvSpPr>
          <p:cNvPr id="12322" name="Freeform 34"/>
          <p:cNvSpPr>
            <a:spLocks/>
          </p:cNvSpPr>
          <p:nvPr/>
        </p:nvSpPr>
        <p:spPr bwMode="auto">
          <a:xfrm>
            <a:off x="914400" y="40513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Freeform 35"/>
          <p:cNvSpPr>
            <a:spLocks/>
          </p:cNvSpPr>
          <p:nvPr/>
        </p:nvSpPr>
        <p:spPr bwMode="auto">
          <a:xfrm rot="5178517">
            <a:off x="1001712" y="31892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Freeform 36"/>
          <p:cNvSpPr>
            <a:spLocks/>
          </p:cNvSpPr>
          <p:nvPr/>
        </p:nvSpPr>
        <p:spPr bwMode="auto">
          <a:xfrm rot="10800000">
            <a:off x="1828800" y="32766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25" name="Freeform 37"/>
          <p:cNvSpPr>
            <a:spLocks/>
          </p:cNvSpPr>
          <p:nvPr/>
        </p:nvSpPr>
        <p:spPr bwMode="auto">
          <a:xfrm rot="16458447" flipV="1">
            <a:off x="1077912" y="41798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12333" name="Freeform 3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4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Freeform 4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Freeform 4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609600" y="276225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Решение</a:t>
            </a: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4648200" y="6096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Добавим «крылышки» в средний столбец и в среднюю строку.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4648200" y="12192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Выделим по диагоналям клетки, которые мы заполним числами.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5867400" y="187325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Запишем в выделенные клетки заданные числа.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5867400" y="2514600"/>
            <a:ext cx="304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Перенесем числа из «крылышек» во внутреннюю часть квадрата, как показано на рисунке.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5867400" y="4038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5. Квадрат готов.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5834 -2.96296E-6 L 0.35035 -0.00764 " pathEditMode="relative" rAng="0" ptsTypes="AAA">
                                      <p:cBhvr>
                                        <p:cTn id="11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8889 L 0 0.46667 " pathEditMode="relative" ptsTypes="AAA">
                                      <p:cBhvr>
                                        <p:cTn id="12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167 0 L -0.35 0 " pathEditMode="relative" ptsTypes="AAA">
                                      <p:cBhvr>
                                        <p:cTn id="13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0.41111 L 2.5E-6 -0.475 " pathEditMode="relative" rAng="0" ptsTypes="AAA">
                                      <p:cBhvr>
                                        <p:cTn id="14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5" grpId="1" animBg="1"/>
      <p:bldP spid="12296" grpId="0" animBg="1"/>
      <p:bldP spid="12296" grpId="1" animBg="1"/>
      <p:bldP spid="12297" grpId="0" animBg="1"/>
      <p:bldP spid="12297" grpId="1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0" grpId="1" animBg="1"/>
      <p:bldP spid="12301" grpId="0" animBg="1"/>
      <p:bldP spid="12301" grpId="1" animBg="1"/>
      <p:bldP spid="12302" grpId="0" animBg="1"/>
      <p:bldP spid="12312" grpId="0" animBg="1"/>
      <p:bldP spid="12312" grpId="1" animBg="1"/>
      <p:bldP spid="12313" grpId="0"/>
      <p:bldP spid="12313" grpId="1"/>
      <p:bldP spid="12314" grpId="0"/>
      <p:bldP spid="12315" grpId="0"/>
      <p:bldP spid="12315" grpId="1"/>
      <p:bldP spid="12316" grpId="0"/>
      <p:bldP spid="12317" grpId="0"/>
      <p:bldP spid="12318" grpId="0"/>
      <p:bldP spid="12319" grpId="0"/>
      <p:bldP spid="12319" grpId="1"/>
      <p:bldP spid="12320" grpId="0"/>
      <p:bldP spid="12321" grpId="0"/>
      <p:bldP spid="12321" grpId="1"/>
      <p:bldP spid="12322" grpId="0" animBg="1"/>
      <p:bldP spid="12322" grpId="1" animBg="1"/>
      <p:bldP spid="12323" grpId="0" animBg="1"/>
      <p:bldP spid="12323" grpId="1" animBg="1"/>
      <p:bldP spid="12324" grpId="0" animBg="1"/>
      <p:bldP spid="12324" grpId="1" animBg="1"/>
      <p:bldP spid="12325" grpId="0" animBg="1"/>
      <p:bldP spid="12325" grpId="1" animBg="1"/>
      <p:bldP spid="12336" grpId="0"/>
      <p:bldP spid="12337" grpId="0"/>
      <p:bldP spid="12338" grpId="0"/>
      <p:bldP spid="12339" grpId="0"/>
      <p:bldP spid="123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71600" y="2209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4384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052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3716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4384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24000" y="23622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33675" y="34417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13331" name="Freeform 1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1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1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1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2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2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2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7" name="Text Box 24"/>
          <p:cNvSpPr txBox="1">
            <a:spLocks noChangeArrowheads="1"/>
          </p:cNvSpPr>
          <p:nvPr/>
        </p:nvSpPr>
        <p:spPr bwMode="auto">
          <a:xfrm>
            <a:off x="609600" y="914400"/>
            <a:ext cx="800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Разместите в свободных клетках квадрата еще числа 3, 4, 5, 6, 7, 8, 9 так, чтобы по любой вертикали, горизонтали и диагонали получилось в сумме одно и то же число: 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486400" y="19812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Заполним квадрат по описанному алгоритму.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5273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09600" y="196850"/>
            <a:ext cx="3136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Магический квадрат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438400" y="54102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572000" y="32766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438400" y="1143000"/>
            <a:ext cx="1066800" cy="1066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371600" y="2209800"/>
            <a:ext cx="32004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3716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4384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505200" y="22098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5052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4384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3716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3716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4384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505200" y="43434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04800" y="3276600"/>
            <a:ext cx="1066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23875" y="3505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1511300" y="23622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2606675" y="12954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666875" y="4495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657475" y="3429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724275" y="2362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708275" y="5638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800475" y="44958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867275" y="3429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914400" y="40513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 rot="5178517">
            <a:off x="1001712" y="31892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 rot="10800000">
            <a:off x="1828800" y="3276600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 rot="16458447" flipV="1">
            <a:off x="1077912" y="4179888"/>
            <a:ext cx="3171825" cy="298450"/>
          </a:xfrm>
          <a:custGeom>
            <a:avLst/>
            <a:gdLst>
              <a:gd name="T0" fmla="*/ 0 w 1998"/>
              <a:gd name="T1" fmla="*/ 100806242 h 188"/>
              <a:gd name="T2" fmla="*/ 2147483647 w 1998"/>
              <a:gd name="T3" fmla="*/ 456149125 h 188"/>
              <a:gd name="T4" fmla="*/ 2147483647 w 1998"/>
              <a:gd name="T5" fmla="*/ 0 h 188"/>
              <a:gd name="T6" fmla="*/ 0 60000 65536"/>
              <a:gd name="T7" fmla="*/ 0 60000 65536"/>
              <a:gd name="T8" fmla="*/ 0 60000 65536"/>
              <a:gd name="T9" fmla="*/ 0 w 1998"/>
              <a:gd name="T10" fmla="*/ 0 h 188"/>
              <a:gd name="T11" fmla="*/ 1998 w 1998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188">
                <a:moveTo>
                  <a:pt x="0" y="40"/>
                </a:moveTo>
                <a:cubicBezTo>
                  <a:pt x="151" y="63"/>
                  <a:pt x="571" y="188"/>
                  <a:pt x="904" y="181"/>
                </a:cubicBezTo>
                <a:cubicBezTo>
                  <a:pt x="1237" y="174"/>
                  <a:pt x="1770" y="38"/>
                  <a:pt x="1998" y="0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14382" name="Freeform 3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4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Freeform 4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Freeform 4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4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4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Freeform 4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Freeform 4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09600" y="276225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Решение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648200" y="6096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Добавим «крылышки» в средний столбец и в среднюю строку.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4648200" y="1219200"/>
            <a:ext cx="4192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Выделим по диагоналям клетки, которые мы заполним числами.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5867400" y="1905000"/>
            <a:ext cx="304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Запишем в выделенные клетки заданные числа, не изменяя положения чисел уже размещенных в квадрате! 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5867400" y="3429000"/>
            <a:ext cx="304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Перенесем числа из «крылышек» во внутреннюю часть квадрата, как показано на рисунке.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5867400" y="4953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5. Квадрат готов.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2590800" y="4495800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5834 -2.96296E-6 L 0.35035 -0.00764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8889 L 0 0.46667 " pathEditMode="relative" ptsTypes="AAA">
                                      <p:cBhvr>
                                        <p:cTn id="119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167 0 L -0.35 0 " pathEditMode="relative" ptsTypes="AAA">
                                      <p:cBhvr>
                                        <p:cTn id="130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0.41111 L 2.5E-6 -0.475 " pathEditMode="relative" rAng="0" ptsTypes="AAA">
                                      <p:cBhvr>
                                        <p:cTn id="141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7" grpId="1" animBg="1"/>
      <p:bldP spid="15368" grpId="0" animBg="1"/>
      <p:bldP spid="15368" grpId="1" animBg="1"/>
      <p:bldP spid="15369" grpId="0" animBg="1"/>
      <p:bldP spid="15369" grpId="1" animBg="1"/>
      <p:bldP spid="15370" grpId="0" animBg="1"/>
      <p:bldP spid="15370" grpId="1" animBg="1"/>
      <p:bldP spid="15371" grpId="0" animBg="1"/>
      <p:bldP spid="15371" grpId="1" animBg="1"/>
      <p:bldP spid="15372" grpId="0" animBg="1"/>
      <p:bldP spid="15372" grpId="1" animBg="1"/>
      <p:bldP spid="15373" grpId="0" animBg="1"/>
      <p:bldP spid="15373" grpId="1" animBg="1"/>
      <p:bldP spid="15374" grpId="0" animBg="1"/>
      <p:bldP spid="15384" grpId="0" animBg="1"/>
      <p:bldP spid="15384" grpId="1" animBg="1"/>
      <p:bldP spid="15385" grpId="0"/>
      <p:bldP spid="15385" grpId="1"/>
      <p:bldP spid="15387" grpId="0"/>
      <p:bldP spid="15387" grpId="1"/>
      <p:bldP spid="15388" grpId="0"/>
      <p:bldP spid="15390" grpId="0"/>
      <p:bldP spid="15391" grpId="0"/>
      <p:bldP spid="15391" grpId="1"/>
      <p:bldP spid="15392" grpId="0"/>
      <p:bldP spid="15393" grpId="0"/>
      <p:bldP spid="15393" grpId="1"/>
      <p:bldP spid="15394" grpId="0" animBg="1"/>
      <p:bldP spid="15394" grpId="1" animBg="1"/>
      <p:bldP spid="15395" grpId="0" animBg="1"/>
      <p:bldP spid="15395" grpId="1" animBg="1"/>
      <p:bldP spid="15396" grpId="0" animBg="1"/>
      <p:bldP spid="15396" grpId="1" animBg="1"/>
      <p:bldP spid="15397" grpId="0" animBg="1"/>
      <p:bldP spid="15397" grpId="1" animBg="1"/>
      <p:bldP spid="15408" grpId="0"/>
      <p:bldP spid="15409" grpId="0"/>
      <p:bldP spid="15410" grpId="0"/>
      <p:bldP spid="15411" grpId="0"/>
      <p:bldP spid="154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424936" cy="4234482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Судоку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: японские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головоломки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Эту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игру  придумал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1783 г. швейцарский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математик Леонард Эйлер.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ическая игра на бумаге Точ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8488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Логическая игра «Точки»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Пусть в Ваших руках каждый ребёнок почувствует себя одарённым!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071609"/>
            <a:ext cx="8820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Распознать одаренного ребенка можно даже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 крохе.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Характер одаренного ребенка отличается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от его сверстников.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Одаренные дети обладают отличной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памятью.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Школьные отметки не являются показателем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одаренности.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Если  считаете, что ребенка можно назвать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одаренным, обратитесь к психологу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568952" cy="27363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ичностные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черты и деловые качества,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которые учитель встречает у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своих учеников.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6264696" cy="252028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Отметьте знаком «+»  те свойства, которые Вам  нравятся в учениках,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знаком «-» те, что  не нравятся.</a:t>
            </a:r>
          </a:p>
          <a:p>
            <a:endParaRPr lang="ru-RU" dirty="0"/>
          </a:p>
        </p:txBody>
      </p:sp>
      <p:pic>
        <p:nvPicPr>
          <p:cNvPr id="4" name="Рисунок 5" descr="j042822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996952"/>
            <a:ext cx="1464802" cy="248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91246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Дисциплинированный.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Неровно успевающий.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Организованный.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Выбивающийся из общего темпа.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Эрудированный.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Странный в поведении, непонятный.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Умеющий поддержать общее дело.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Выскакивающий на уроке с нелепыми замечаниями.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Стабильно успевающий (всегда хорошо учится).</a:t>
            </a:r>
          </a:p>
          <a:p>
            <a:pPr marL="914400" lvl="1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Занятый своими делами (индивидуалист).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971550" lvl="1" indent="-514350" fontAlgn="auto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Быстро, «на лету» схватывающий.</a:t>
            </a:r>
          </a:p>
          <a:p>
            <a:pPr marL="971550" lvl="1" indent="-514350" fontAlgn="auto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Не умеющий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общаться, конфликтный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971550" lvl="1" indent="-514350" fontAlgn="auto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Общающийся легко, приятный в общении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971550" lvl="1" indent="-514350" fontAlgn="auto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Иногда тугодум, иногда не может понять очевидного.</a:t>
            </a:r>
          </a:p>
          <a:p>
            <a:pPr marL="971550" lvl="1" indent="-514350" fontAlgn="auto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Ясно,  понятно для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всех выражающий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свои мысли.</a:t>
            </a:r>
          </a:p>
          <a:p>
            <a:pPr marL="971550" lvl="1" indent="-514350" fontAlgn="auto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Не всегда желающий подчиняться большинству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или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официальному руководителю.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075613" cy="1844824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Каких «+» у Вас больше?</a:t>
            </a:r>
          </a:p>
        </p:txBody>
      </p:sp>
      <p:sp>
        <p:nvSpPr>
          <p:cNvPr id="8195" name="Прямоуг. 3"/>
          <p:cNvSpPr>
            <a:spLocks noGrp="1" noChangeArrowheads="1"/>
          </p:cNvSpPr>
          <p:nvPr>
            <p:ph sz="quarter" idx="4294967295"/>
          </p:nvPr>
        </p:nvSpPr>
        <p:spPr>
          <a:xfrm>
            <a:off x="395536" y="1772816"/>
            <a:ext cx="6120679" cy="309634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>
              <a:buFontTx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Если  чётных  «+»  больше, то Вы - </a:t>
            </a:r>
          </a:p>
          <a:p>
            <a:pPr algn="just">
              <a:buFontTx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нестандартный   учитель, </a:t>
            </a:r>
          </a:p>
          <a:p>
            <a:pPr algn="just">
              <a:buFontTx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умеющий  обнаружить,   выявить,</a:t>
            </a:r>
          </a:p>
          <a:p>
            <a:pPr algn="just">
              <a:buFontTx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разглядеть скрытую незаурядную</a:t>
            </a:r>
          </a:p>
          <a:p>
            <a:pPr algn="just">
              <a:buFontTx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одарённость.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</a:p>
        </p:txBody>
      </p:sp>
      <p:pic>
        <p:nvPicPr>
          <p:cNvPr id="8197" name="Рисунок 4" descr="MPj04090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060848"/>
            <a:ext cx="22336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508518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 практике такие учителя встречаются редко!</a:t>
            </a:r>
            <a:endParaRPr lang="ru-RU" sz="3200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Качества, чаще всего характеризующие одарённых детей 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50" y="1844824"/>
            <a:ext cx="8678738" cy="36558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Неровно успевающий.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Выбивающийся из общего темпа.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Странный в поведении, непонятный.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Занятый своими делами (индивидуалист).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Не умеющий общаться, конфликтный.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Иногда тугодум, не может понять очевидного.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Выскакивающий на уроке с нелепыми замечаниями.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Не всегда подчиняющийся большинству</a:t>
            </a:r>
          </a:p>
          <a:p>
            <a:pPr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10" descr="i?id=41815837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40768"/>
            <a:ext cx="1809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291426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Методика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«Как распознать одарённость»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Л.Г.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Кузецова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Л.П.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Сверч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967335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Цель: выявить область одаренности ребенка, степень выраженности у ребенка тех или иных способностей.</a:t>
            </a:r>
            <a:endParaRPr lang="ru-RU" sz="3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1480</Words>
  <Application>Microsoft Office PowerPoint</Application>
  <PresentationFormat>Экран (4:3)</PresentationFormat>
  <Paragraphs>387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Одарённый ребёнок</vt:lpstr>
      <vt:lpstr>Одарённый ребёнок</vt:lpstr>
      <vt:lpstr>Презентация PowerPoint</vt:lpstr>
      <vt:lpstr>Личностные черты и деловые качества,     которые учитель встречает у     своих учеников. </vt:lpstr>
      <vt:lpstr>Презентация PowerPoint</vt:lpstr>
      <vt:lpstr>Презентация PowerPoint</vt:lpstr>
      <vt:lpstr>Каких «+» у Вас больше?</vt:lpstr>
      <vt:lpstr>Качества, чаще всего характеризующие одарённых детей 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в работе с интеллектуально -  одарёнными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Судоку: японские головоломки  Эту игру  придумал в 1783 г. швейцарский математик Леонард Эйлер. </vt:lpstr>
      <vt:lpstr>Логическая игра «Точки»</vt:lpstr>
      <vt:lpstr>Пусть в Ваших руках каждый ребёнок почувствует себя одарённым!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Одарённый ребёнок</dc:title>
  <dc:creator>Ромашка</dc:creator>
  <cp:lastModifiedBy>Наталья Плотникова</cp:lastModifiedBy>
  <cp:revision>15</cp:revision>
  <dcterms:created xsi:type="dcterms:W3CDTF">2017-04-20T19:14:28Z</dcterms:created>
  <dcterms:modified xsi:type="dcterms:W3CDTF">2017-04-30T07:46:24Z</dcterms:modified>
</cp:coreProperties>
</file>