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777" r:id="rId2"/>
  </p:sldMasterIdLst>
  <p:notesMasterIdLst>
    <p:notesMasterId r:id="rId19"/>
  </p:notesMasterIdLst>
  <p:sldIdLst>
    <p:sldId id="256" r:id="rId3"/>
    <p:sldId id="266" r:id="rId4"/>
    <p:sldId id="269" r:id="rId5"/>
    <p:sldId id="271" r:id="rId6"/>
    <p:sldId id="272" r:id="rId7"/>
    <p:sldId id="273" r:id="rId8"/>
    <p:sldId id="270" r:id="rId9"/>
    <p:sldId id="274" r:id="rId10"/>
    <p:sldId id="258" r:id="rId11"/>
    <p:sldId id="257" r:id="rId12"/>
    <p:sldId id="267" r:id="rId13"/>
    <p:sldId id="268" r:id="rId14"/>
    <p:sldId id="261" r:id="rId15"/>
    <p:sldId id="259" r:id="rId16"/>
    <p:sldId id="262" r:id="rId17"/>
    <p:sldId id="26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79E83-A2E6-47E8-AAC6-B5496150F5A7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E9F50-22B2-422B-AE55-55DF4681E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78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E9F50-22B2-422B-AE55-55DF4681E23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98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7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7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714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Александрова И.А., Зюзина Е.В.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CDD88-B47F-4A47-9A8C-6823715DA4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E8234-42A1-4424-9B22-4200C72E68DD}" type="datetime1">
              <a:rPr lang="ru-RU"/>
              <a:pPr>
                <a:defRPr/>
              </a:pPr>
              <a:t>16.02.2017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7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423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487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098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310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325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032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62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685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681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239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229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03583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0060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3384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9857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71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1146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Александрова И.А., Зюзина Е.В.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CDD88-B47F-4A47-9A8C-6823715DA4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E8234-42A1-4424-9B22-4200C72E68DD}" type="datetime1">
              <a:rPr lang="ru-RU"/>
              <a:pPr>
                <a:defRPr/>
              </a:pPr>
              <a:t>16.02.2017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52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02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49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28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2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32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07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5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23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FAB43-4524-49AA-9D9D-03BF13922260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CD244A-49A5-4246-A143-2ECA4A614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55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48;&#1045;&#1058;&#1045;&#1051;&#1051;&#1045;&#1050;&#1058;&#1059;&#1040;&#1051;&#1068;&#1053;&#1040;&#1071;%20&#1051;&#1040;&#1041;&#1048;&#1051;&#1068;&#1053;&#1054;&#1057;&#1058;&#1068;.doc" TargetMode="External"/><Relationship Id="rId2" Type="http://schemas.openxmlformats.org/officeDocument/2006/relationships/hyperlink" Target="&#1084;&#1077;&#1090;&#1086;&#1076;&#1080;&#1082;&#1072;%20&#1043;&#1048;&#1058;.docx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&#1052;&#1077;&#1090;&#1086;&#1076;&#1080;&#1082;&#1072;%20&#171;&#1044;&#1080;&#1092;&#1092;&#1077;&#1088;&#1077;&#1085;&#1094;&#1080;&#1072;&#1083;&#1100;&#1085;&#1086;-&#1076;&#1080;&#1072;&#1075;&#1085;&#1086;&#1089;&#1090;&#1080;&#1095;&#1077;&#1089;&#1082;&#1080;&#1081;%20&#1086;&#1087;&#1088;&#1086;&#1089;&#1085;&#1080;&#1082;&#187;%20(&#1044;&#1044;&#1054;)%20&#1045;.&#1040;.&#1050;&#1083;&#1080;&#1084;&#1086;&#1074;&#1072;..doc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40;&#1085;&#1082;&#1077;&#1090;&#1072;%20&#1076;&#1083;&#1103;%20&#1086;&#1094;&#1077;&#1085;&#1082;&#1080;%20&#1091;&#1088;&#1086;&#1074;&#1085;&#1103;%20&#1096;&#1082;&#1086;&#1083;&#1100;&#1085;&#1086;&#1081;%20&#1084;&#1086;&#1090;&#1080;&#1074;&#1072;&#1094;&#1080;&#1080;%20&#1053;.%20&#1051;&#1091;&#1089;&#1082;&#1072;&#1085;&#1086;&#1074;&#1086;&#1081;.docx" TargetMode="External"/><Relationship Id="rId2" Type="http://schemas.openxmlformats.org/officeDocument/2006/relationships/hyperlink" Target="&#1075;&#1080;&#1085;&#1079;&#1073;&#1091;&#1088;&#1075;.docx" TargetMode="External"/><Relationship Id="rId1" Type="http://schemas.openxmlformats.org/officeDocument/2006/relationships/slideLayout" Target="../slideLayouts/slideLayout14.xml"/><Relationship Id="rId5" Type="http://schemas.openxmlformats.org/officeDocument/2006/relationships/hyperlink" Target="&#1084;&#1077;&#1090;&#1086;&#1076;%20&#1085;&#1077;&#1079;&#1072;&#1082;&#1086;&#1085;&#1095;&#1077;&#1085;&#1085;&#1099;&#1093;%20&#1087;&#1088;&#1077;&#1076;&#1083;&#1086;&#1078;&#1077;&#1085;&#1080;&#1081;.doc" TargetMode="External"/><Relationship Id="rId4" Type="http://schemas.openxmlformats.org/officeDocument/2006/relationships/hyperlink" Target="&#1055;&#1088;&#1080;&#1093;&#1086;&#1078;&#1072;&#1085;%20&#1040;.&#1052;.%20&#1044;&#1080;&#1072;&#1075;&#1085;&#1086;&#1089;&#1090;&#1080;&#1082;&#1072;%20&#1083;&#1080;&#1095;&#1085;&#1086;&#1089;&#1090;&#1085;&#1086;&#1075;&#1086;%20&#1088;&#1072;&#1079;&#1074;&#1080;&#1090;&#1080;&#1103;%20&#1076;&#1077;&#1090;&#1077;&#1081;%20&#1087;&#1086;&#1076;&#1088;&#1086;&#1089;&#1090;&#1082;&#1086;&#1074;&#1086;&#1075;&#1086;%20&#1074;&#1086;&#1079;&#1088;&#1072;&#1089;&#1090;&#1072;.doc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44;&#1080;&#1072;&#1075;&#1085;&#1086;&#1089;&#1090;&#1080;&#1082;&#1072;%20%20&#1080;&#1085;&#1076;&#1077;&#1082;&#1089;%20&#1079;&#1076;&#1086;&#1088;&#1086;&#1074;&#1100;&#1103;.docx" TargetMode="Externa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7;&#1089;&#1090;%20&#1085;&#1072;%20&#1082;&#1086;&#1084;&#1084;&#1091;&#1085;&#1080;&#1082;&#1072;&#1090;&#1080;&#1074;&#1085;&#1091;&#1102;%20&#1091;&#1089;&#1090;&#1072;&#1085;&#1086;&#1074;&#1082;&#1091;.docx" TargetMode="External"/><Relationship Id="rId2" Type="http://schemas.openxmlformats.org/officeDocument/2006/relationships/hyperlink" Target="&#1044;&#1080;&#1072;&#1075;&#1085;&#1086;&#1089;&#1090;&#1080;&#1082;&#1072;%20&#1059;&#1059;&#1044;%20(&#1054;&#1069;&#1056;)/&#1058;&#1077;&#1089;&#1090;%20&#1082;&#1086;&#1084;&#1084;&#1091;&#1085;&#1080;&#1082;&#1072;&#1090;&#1080;&#1074;&#1085;&#1099;&#1093;%20&#1091;&#1084;&#1077;&#1085;&#1080;&#1081;%20&#1052;&#1080;&#1093;&#1077;&#1083;&#1100;&#1089;&#1086;&#1085;&#1072;.doc" TargetMode="External"/><Relationship Id="rId1" Type="http://schemas.openxmlformats.org/officeDocument/2006/relationships/slideLayout" Target="../slideLayouts/slideLayout14.xml"/><Relationship Id="rId5" Type="http://schemas.openxmlformats.org/officeDocument/2006/relationships/hyperlink" Target="&#1052;&#1077;&#1090;&#1086;&#1076;&#1080;&#1082;&#1072;%20&#1076;&#1080;&#1072;&#1075;&#1085;&#1086;&#1089;&#1090;&#1080;&#1082;&#1080;%20&#1086;&#1073;&#1097;&#1077;&#1081;%20&#1082;&#1086;&#1084;&#1084;&#1091;&#1085;&#1080;&#1082;&#1072;&#1090;&#1080;&#1074;&#1085;&#1086;&#1081;%20&#1090;&#1086;&#1083;&#1077;&#1088;&#1072;&#1085;&#1090;&#1085;&#1086;&#1089;&#1090;&#1080;.doc" TargetMode="External"/><Relationship Id="rId4" Type="http://schemas.openxmlformats.org/officeDocument/2006/relationships/hyperlink" Target="&#1044;&#1080;&#1072;&#1075;&#1085;&#1086;&#1089;&#1090;&#1080;&#1082;&#1072;%20&#1059;&#1059;&#1044;%20(&#1054;&#1069;&#1056;)/&#1064;&#1082;&#1072;&#1083;&#1072;%20&#1058;&#1077;&#1093;&#1085;&#1080;&#1082;&#1072;%20&#1086;&#1073;&#1097;&#1077;&#1085;&#1080;&#1103;%20&#1058;&#1074;&#1086;&#1088;&#1086;&#1075;&#1086;&#1074;&#1072;.doc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0;&#1072;&#1075;&#1085;&#1086;&#1089;&#1090;&#1080;&#1082;&#1072;%20&#1059;&#1059;&#1044;%20(&#1054;&#1069;&#1056;)/&#1082;&#1090;&#1086;%20&#1087;&#1088;&#1072;&#1074;.doc" TargetMode="External"/><Relationship Id="rId2" Type="http://schemas.openxmlformats.org/officeDocument/2006/relationships/hyperlink" Target="&#1044;&#1080;&#1072;&#1075;&#1085;&#1086;&#1089;&#1090;&#1080;&#1082;&#1072;%20&#1059;&#1059;&#1044;%20(&#1054;&#1069;&#1056;)/&#1044;&#1080;&#1072;&#1075;&#1085;&#1086;&#1089;&#1090;&#1080;&#1082;&#1072;%20&#1088;&#1077;&#1087;&#1082;&#1080;&#1085;&#1072;.doc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&#1076;&#1080;&#1072;&#1075;&#1085;&#1086;&#1089;&#1090;&#1080;&#1082;&#1072;%20&#1047;&#1072;&#1082;&#1072;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80;&#1085;&#1090;&#1077;&#1083;&#1077;&#1082;&#1090;.%20&#1091;&#1091;&#1076;%20&#1089;&#1090;&#1091;&#1087;&#1085;&#1080;&#1094;&#1082;&#1086;&#1081;%20&#1087;&#1088;&#1080;&#1084;&#1077;&#1088;%205&#1072;.doc" TargetMode="External"/><Relationship Id="rId2" Type="http://schemas.openxmlformats.org/officeDocument/2006/relationships/hyperlink" Target="&#1076;&#1080;&#1072;&#1075;&#1085;&#1086;&#1089;&#1090;&#1080;&#1082;&#1072;%20&#1054;&#1059;&#1059;&#1053;%20&#1087;&#1086;%20&#1089;&#1090;&#1091;&#1087;&#1085;&#1080;&#1094;&#1082;&#1086;&#1081;.doc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&#1076;&#1080;&#1072;&#1075;&#1085;&#1086;&#1089;&#1090;&#1080;&#1082;&#1072;%20&#1086;&#1088;&#1075;&#1072;&#1085;&#1080;&#1079;&#1072;&#1094;&#1080;&#1086;&#1085;&#1085;&#1099;&#1081;%205%20&#1072;%20&#1087;&#1088;&#1080;&#1084;&#1077;&#1088;.doc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&#1044;&#1080;&#1072;&#1075;&#1085;&#1086;&#1089;&#1090;&#1080;&#1082;&#1072;%20&#1059;&#1059;&#1044;%20(&#1054;&#1069;&#1056;)/&#1082;&#1083;&#1072;&#1089;&#1089;&#1080;&#1092;&#1080;&#1082;&#1072;&#1094;&#1080;&#1103;%20&#1087;&#1086;&#1085;&#1103;&#1090;&#1080;&#1081;.doc" TargetMode="External"/><Relationship Id="rId13" Type="http://schemas.openxmlformats.org/officeDocument/2006/relationships/hyperlink" Target="&#1044;&#1080;&#1072;&#1075;&#1085;&#1086;&#1089;&#1090;&#1080;&#1082;&#1072;%20&#1059;&#1059;&#1044;%20(&#1054;&#1069;&#1056;)/&#1052;&#1077;&#1090;&#1086;&#1076;&#1080;&#1082;&#1072;%20&#1092;&#1086;&#1088;&#1084;&#1091;&#1083;&#1080;&#1088;&#1086;&#1074;&#1072;&#1085;&#1080;&#1103;%20&#1087;&#1088;&#1086;&#1073;&#1083;&#1077;&#1084;&#1099;.doc" TargetMode="External"/><Relationship Id="rId3" Type="http://schemas.openxmlformats.org/officeDocument/2006/relationships/hyperlink" Target="&#1044;&#1080;&#1072;&#1075;&#1085;&#1086;&#1089;&#1090;&#1080;&#1082;&#1072;%20&#1059;&#1059;&#1044;%20(&#1054;&#1069;&#1056;)/&#1090;&#1077;&#1082;&#1089;&#1090;%20&#1076;&#1080;&#1072;&#1075;&#1086;&#1085;&#1086;&#1089;&#1090;&#1080;&#1082;&#1080;%205%20&#1082;&#1083;&#1072;&#1089;&#1089;.doc" TargetMode="External"/><Relationship Id="rId7" Type="http://schemas.openxmlformats.org/officeDocument/2006/relationships/hyperlink" Target="&#1044;&#1080;&#1072;&#1075;&#1085;&#1086;&#1089;&#1090;&#1080;&#1082;&#1072;%20&#1059;&#1059;&#1044;%20(&#1054;&#1069;&#1056;)/&#1048;&#1076;&#1077;&#1072;&#1083;.doc" TargetMode="External"/><Relationship Id="rId12" Type="http://schemas.openxmlformats.org/officeDocument/2006/relationships/hyperlink" Target="&#1044;&#1080;&#1072;&#1075;&#1085;&#1086;&#1089;&#1090;&#1080;&#1082;&#1072;%20&#1059;&#1059;&#1044;%20(&#1054;&#1069;&#1056;)/&#1052;&#1077;&#1090;&#1086;&#1076;&#1080;&#1082;&#1072;%20&#171;&#1059;&#1084;&#1077;&#1085;&#1080;&#1077;%20&#1079;&#1072;&#1076;&#1072;&#1074;&#1072;&#1090;&#1100;%20&#1074;&#1086;&#1087;&#1088;&#1086;&#1089;&#1099;&#187;.doc" TargetMode="External"/><Relationship Id="rId17" Type="http://schemas.openxmlformats.org/officeDocument/2006/relationships/hyperlink" Target="&#1044;&#1080;&#1072;&#1075;&#1085;&#1086;&#1089;&#1090;&#1080;&#1082;&#1072;%20&#1059;&#1059;&#1044;%20(&#1054;&#1069;&#1056;)/&#1092;&#1080;&#1096;&#1073;&#1086;&#1085;.doc" TargetMode="External"/><Relationship Id="rId2" Type="http://schemas.openxmlformats.org/officeDocument/2006/relationships/hyperlink" Target="&#1044;&#1080;&#1072;&#1075;&#1085;&#1086;&#1089;&#1090;&#1080;&#1082;&#1072;%20&#1059;&#1059;&#1044;%20(&#1054;&#1069;&#1056;)/&#1072;&#1085;&#1072;&#1083;&#1080;&#1079;%20&#1090;&#1077;&#1082;&#1089;&#1090;&#1072;.doc" TargetMode="External"/><Relationship Id="rId16" Type="http://schemas.openxmlformats.org/officeDocument/2006/relationships/hyperlink" Target="&#1044;&#1080;&#1072;&#1075;&#1085;&#1086;&#1089;&#1090;&#1080;&#1082;&#1072;%20&#1059;&#1059;&#1044;%20(&#1054;&#1069;&#1056;)/&#1090;&#1072;&#1073;&#1083;&#1080;&#1094;&#1072;%20-&#1089;&#1080;&#1085;&#1090;&#1077;&#1079;.doc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&#1044;&#1080;&#1072;&#1075;&#1085;&#1086;&#1089;&#1090;&#1080;&#1082;&#1072;%20&#1059;&#1059;&#1044;%20(&#1054;&#1069;&#1056;)/&#1047;&#1085;&#1072;&#1083;-&#1091;&#1079;&#1085;&#1072;&#1083;.doc" TargetMode="External"/><Relationship Id="rId11" Type="http://schemas.openxmlformats.org/officeDocument/2006/relationships/hyperlink" Target="&#1044;&#1080;&#1072;&#1075;&#1085;&#1086;&#1089;&#1090;&#1080;&#1082;&#1072;%20&#1059;&#1059;&#1044;%20(&#1054;&#1069;&#1056;)/&#1083;&#1080;&#1089;&#1090;%20&#1089;&#1072;&#1084;&#1086;&#1082;&#1086;&#1085;&#1090;&#1088;&#1086;&#1083;&#1103;.doc" TargetMode="External"/><Relationship Id="rId5" Type="http://schemas.openxmlformats.org/officeDocument/2006/relationships/hyperlink" Target="&#1044;&#1080;&#1072;&#1075;&#1085;&#1086;&#1089;&#1090;&#1080;&#1082;&#1072;%20&#1059;&#1059;&#1044;%20(&#1054;&#1069;&#1056;)/&#1047;&#1074;&#1091;&#1095;&#1080;&#1090;%20&#1082;&#1072;&#1082;.doc" TargetMode="External"/><Relationship Id="rId15" Type="http://schemas.openxmlformats.org/officeDocument/2006/relationships/hyperlink" Target="&#1044;&#1080;&#1072;&#1075;&#1085;&#1086;&#1089;&#1090;&#1080;&#1082;&#1072;%20&#1059;&#1059;&#1044;%20(&#1054;&#1069;&#1056;)/&#1057;&#1088;&#1072;&#1074;&#1085;&#1077;&#1085;&#1080;&#1077;%20&#1087;&#1086;&#1085;&#1103;&#1090;&#1080;&#1081;.docx" TargetMode="External"/><Relationship Id="rId10" Type="http://schemas.openxmlformats.org/officeDocument/2006/relationships/hyperlink" Target="&#1044;&#1080;&#1072;&#1075;&#1085;&#1086;&#1089;&#1090;&#1080;&#1082;&#1072;%20&#1059;&#1059;&#1044;%20(&#1054;&#1069;&#1056;)/&#1082;&#1086;&#1085;&#1094;&#1077;&#1087;&#1090;&#1091;&#1072;&#1083;&#1100;&#1085;&#1072;&#1103;%20&#1090;&#1072;&#1073;&#1083;&#1080;&#1094;&#1072;.doc" TargetMode="External"/><Relationship Id="rId4" Type="http://schemas.openxmlformats.org/officeDocument/2006/relationships/hyperlink" Target="&#1044;&#1080;&#1072;&#1075;&#1085;&#1086;&#1089;&#1090;&#1080;&#1082;&#1072;%20&#1059;&#1059;&#1044;%20(&#1054;&#1069;&#1056;)/&#1047;&#1072;&#1084;&#1077;&#1090;&#1082;&#1080;%20&#1085;&#1072;%20&#1087;&#1086;&#1083;&#1103;&#1093;.doc" TargetMode="External"/><Relationship Id="rId9" Type="http://schemas.openxmlformats.org/officeDocument/2006/relationships/hyperlink" Target="&#1044;&#1080;&#1072;&#1075;&#1085;&#1086;&#1089;&#1090;&#1080;&#1082;&#1072;%20&#1059;&#1059;&#1044;%20(&#1054;&#1069;&#1056;)/&#1050;&#1083;&#1072;&#1089;&#1090;&#1077;&#1088;.doc" TargetMode="External"/><Relationship Id="rId14" Type="http://schemas.openxmlformats.org/officeDocument/2006/relationships/hyperlink" Target="&#1044;&#1080;&#1072;&#1075;&#1085;&#1086;&#1089;&#1090;&#1080;&#1082;&#1072;%20&#1059;&#1059;&#1044;%20(&#1054;&#1069;&#1056;)/&#1055;&#1077;&#1088;&#1077;&#1082;&#1088;&#1077;&#1089;&#1090;&#1085;&#1072;&#1103;%20&#1076;&#1080;&#1089;&#1082;&#1091;&#1089;&#1089;&#1080;&#1103;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7;&#1090;&#1086;&#1076;&#1080;&#1082;&#1072;%20&#171;&#1062;&#1077;&#1085;&#1085;&#1086;&#1089;&#1090;&#1085;&#1099;&#1077;%20&#1086;&#1088;&#1080;&#1077;&#1085;&#1090;&#1072;&#1094;&#1080;&#1080;&#187;%20&#1056;&#1086;&#1082;&#1080;&#1095;&#1072;.docx" TargetMode="External"/><Relationship Id="rId2" Type="http://schemas.openxmlformats.org/officeDocument/2006/relationships/hyperlink" Target="&#1084;&#1077;&#1090;&#1086;&#1076;&#1080;&#1082;&#1072;%20&#1076;&#1080;&#1072;&#1075;&#1085;&#1086;&#1089;&#1090;&#1080;%20&#1051;&#1056;%20&#1057;&#1090;&#1077;&#1087;&#1072;&#1085;&#1086;&#1074;&#1072;/&#1052;&#1077;&#1090;&#1086;&#1076;&#1080;&#1082;&#1072;%20&#1076;&#1080;&#1072;&#1075;&#1085;&#1086;&#1089;&#1090;&#1080;&#1082;&#1080;%20&#1083;&#1080;&#1095;&#1085;&#1086;&#1089;&#1090;&#1085;&#1086;&#1075;&#1086;%20&#1088;&#1086;&#1089;&#1090;&#1072;.doc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результатов освоения образовательных программ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4185" y="488492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Александрова Ирина Александровна, </a:t>
            </a: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</a:t>
            </a: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«Гимназия «Гармония»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результатов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2949" y="1926771"/>
            <a:ext cx="9487793" cy="42501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Методика ГИТ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диагностики умственного развития при переходе из младшего школьного возраста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подростковый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Методика «Интеллектуальная лабильность».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школьной тревожности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Филлипса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(9 – 14 лет)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Дифференциально-диагностический опросник (ДДО. Е.А. Климов)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–ПРЕДПРОФИЛЬНАЯ ПОДГОТОВКА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9051" y="295749"/>
            <a:ext cx="9217600" cy="1325563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Формирование </a:t>
            </a: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ответственного отношения к учению, готовности и способности обучающихся к саморазвитию и самообразованию на основе мотивации к обучению и познанию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1629" y="3043452"/>
            <a:ext cx="10031105" cy="359753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Методика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изучения мотивации обучения школьников  (М.Р. Гинзбурга «Изучение учебной мотивации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»)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Анкета для определения школьной мотивации (Н. Г.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Лусканова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)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Методика диагностики мотивации учения и эмоционального отношения к учению в средних и старших классах школы (А.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Прихожан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Модифицированная методика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«ИЗМЕРЕНИЕ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САМООЦЕНКИ ПО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МЕТОДИКЕ ДЕМБО—РУБИНШТЕЙНА»</a:t>
            </a:r>
          </a:p>
          <a:p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Диагностика познавательной потребности. Метод актуализации мотивов. (Диагностика 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МАМ </a:t>
            </a:r>
            <a:r>
              <a:rPr lang="ru-RU" alt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Галченкова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 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И.С.)</a:t>
            </a:r>
          </a:p>
          <a:p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3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7206" y="133275"/>
            <a:ext cx="9789994" cy="1325563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Формирование осознанного, уважительного и доброжелательного отношения к другому человеку, его мнению, мировоззрению, культуре, языку, вере, гражданской позиции, к истории, культуре, религии, традициям, языкам, ценностям народов России и народов мира; готовности и способности вести диалог с другими людьми и достигать в нём взаимопонимания</a:t>
            </a:r>
            <a:b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4585" y="3200401"/>
            <a:ext cx="9662615" cy="29765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 способности к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А.Мехрабиена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Н.Эпштейна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коммуникативной толерантности (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В.В.Бойко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ценности здорового и безопасного образа жизни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Методика «Индекс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отношения к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здоровью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методике В.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Ясвина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Дерябо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306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коммуникативных УУД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6346" y="2133600"/>
            <a:ext cx="9853684" cy="3777622"/>
          </a:xfrm>
        </p:spPr>
        <p:txBody>
          <a:bodyPr>
            <a:normAutofit/>
          </a:bodyPr>
          <a:lstStyle/>
          <a:p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Тест для учащихся «Коммуникативная компетентность» (модификация теста коммуникативных умений Михельсона»); </a:t>
            </a:r>
            <a:endParaRPr lang="ru-RU" alt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Ваша коммуникативная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установка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 (модификация теста коммуникативных умений Михельсона»); </a:t>
            </a:r>
            <a:endParaRPr lang="ru-RU" alt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Шкала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«Техника общения </a:t>
            </a:r>
            <a:r>
              <a:rPr lang="ru-RU" alt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Творогова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»</a:t>
            </a:r>
            <a:endParaRPr lang="ru-RU" alt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Диагностика коммуникативной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толерантности (</a:t>
            </a:r>
            <a:r>
              <a:rPr lang="ru-RU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В.В.Бойко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69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6781" y="278039"/>
            <a:ext cx="7772075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регулятивных УУД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6722" y="1499052"/>
            <a:ext cx="9348717" cy="5133759"/>
          </a:xfrm>
        </p:spPr>
        <p:txBody>
          <a:bodyPr/>
          <a:lstStyle/>
          <a:p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Диагностика 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уровня </a:t>
            </a:r>
            <a:r>
              <a:rPr lang="ru-RU" alt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сформированности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 базовых компонентов УД </a:t>
            </a:r>
            <a:r>
              <a:rPr lang="ru-RU" alt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Репкина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 Г.В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., Заика Е.В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</a:p>
          <a:p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«Проба на внимание»; </a:t>
            </a:r>
            <a:endParaRPr lang="ru-RU" alt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самоконтроля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Диагностика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познавательных УУД</a:t>
            </a:r>
            <a:endParaRPr lang="ru-RU" alt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уровня </a:t>
            </a:r>
            <a:r>
              <a:rPr lang="ru-RU" alt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базовых компонентов УД  </a:t>
            </a:r>
            <a:r>
              <a:rPr lang="ru-RU" alt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Репкина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Г.В., Заика Е.В.;</a:t>
            </a:r>
          </a:p>
          <a:p>
            <a:pPr lvl="0"/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уровня </a:t>
            </a:r>
            <a:r>
              <a:rPr lang="ru-RU" alt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УД (Марковой А.К.) ; </a:t>
            </a:r>
          </a:p>
          <a:p>
            <a:pPr lvl="0"/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Методика «Кто прав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.Модифицированная 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alt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Цукермана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Г.А., </a:t>
            </a:r>
          </a:p>
          <a:p>
            <a:pPr lvl="0"/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Методика 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«Логические задачи» </a:t>
            </a:r>
            <a:r>
              <a:rPr lang="ru-RU" alt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А.И.Зака</a:t>
            </a:r>
            <a:endParaRPr lang="ru-RU" alt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altLang="ru-R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9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0746" y="637268"/>
            <a:ext cx="8892653" cy="1325563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ru-RU" sz="3200" b="1" spc="500" dirty="0">
                <a:latin typeface="Times New Roman"/>
                <a:ea typeface="Times New Roman"/>
                <a:hlinkClick r:id="rId2" action="ppaction://hlinkfile"/>
              </a:rPr>
              <a:t>Диагностика </a:t>
            </a:r>
            <a:r>
              <a:rPr lang="ru-RU" sz="3200" b="1" dirty="0" smtClean="0">
                <a:latin typeface="Times New Roman"/>
                <a:ea typeface="Times New Roman"/>
                <a:hlinkClick r:id="rId2" action="ppaction://hlinkfile"/>
              </a:rPr>
              <a:t>уровня </a:t>
            </a:r>
            <a:r>
              <a:rPr lang="ru-RU" sz="3200" b="1" dirty="0" err="1">
                <a:latin typeface="Times New Roman"/>
                <a:ea typeface="Times New Roman"/>
                <a:hlinkClick r:id="rId2" action="ppaction://hlinkfile"/>
              </a:rPr>
              <a:t>сформированности</a:t>
            </a:r>
            <a:r>
              <a:rPr lang="ru-RU" sz="3200" b="1" dirty="0">
                <a:latin typeface="Times New Roman"/>
                <a:ea typeface="Times New Roman"/>
                <a:hlinkClick r:id="rId2" action="ppaction://hlinkfile"/>
              </a:rPr>
              <a:t> </a:t>
            </a:r>
            <a:r>
              <a:rPr lang="ru-RU" sz="3200" b="1" dirty="0" err="1">
                <a:latin typeface="Times New Roman"/>
                <a:ea typeface="Times New Roman"/>
                <a:hlinkClick r:id="rId2" action="ppaction://hlinkfile"/>
              </a:rPr>
              <a:t>общеучебных</a:t>
            </a:r>
            <a:r>
              <a:rPr lang="ru-RU" sz="3200" b="1" dirty="0">
                <a:latin typeface="Times New Roman"/>
                <a:ea typeface="Times New Roman"/>
                <a:hlinkClick r:id="rId2" action="ppaction://hlinkfile"/>
              </a:rPr>
              <a:t> умений и навыков </a:t>
            </a:r>
            <a:r>
              <a:rPr lang="ru-RU" sz="3200" b="1" dirty="0" smtClean="0">
                <a:latin typeface="Times New Roman"/>
                <a:ea typeface="Times New Roman"/>
                <a:hlinkClick r:id="rId2" action="ppaction://hlinkfile"/>
              </a:rPr>
              <a:t>учащихся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 action="ppaction://hlinkfile"/>
              </a:rPr>
              <a:t>М.Ступницкой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 action="ppaction://hlinkfile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 action="ppaction://hlinkfile"/>
              </a:rPr>
            </a:br>
            <a:r>
              <a:rPr lang="ru-RU" sz="3200" dirty="0">
                <a:latin typeface="Times New Roman"/>
                <a:ea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5623" y="2706805"/>
            <a:ext cx="7114347" cy="37776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  <a:hlinkClick r:id="rId3" action="ppaction://hlinkfile"/>
              </a:rPr>
              <a:t>Интеллектуальные умения</a:t>
            </a:r>
            <a:endParaRPr lang="ru-RU" sz="2800" dirty="0" smtClean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  <a:hlinkClick r:id="rId4" action="ppaction://hlinkfile"/>
              </a:rPr>
              <a:t>Организационные умения</a:t>
            </a:r>
            <a:endParaRPr lang="ru-RU" sz="2800" dirty="0" smtClean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Коммуникативные умения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14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095500" y="214313"/>
            <a:ext cx="8229600" cy="1371600"/>
          </a:xfrm>
        </p:spPr>
        <p:txBody>
          <a:bodyPr/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 </a:t>
            </a:r>
            <a:r>
              <a:rPr lang="ru-RU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УУД на основе </a:t>
            </a:r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ТРКМЧП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8371" name="Текст 2"/>
          <p:cNvSpPr>
            <a:spLocks noGrp="1"/>
          </p:cNvSpPr>
          <p:nvPr>
            <p:ph type="body" sz="half" idx="1"/>
          </p:nvPr>
        </p:nvSpPr>
        <p:spPr>
          <a:xfrm>
            <a:off x="2854870" y="1302723"/>
            <a:ext cx="5852402" cy="52149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Метод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«Анализ текста»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Метод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«Информационная грамотность»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Метод«заметки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на полях»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Метод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«Звучит как»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</a:b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file"/>
              </a:rPr>
              <a:t>Метод«Знал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file"/>
              </a:rPr>
              <a:t>-узнал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file"/>
              </a:rPr>
              <a:t>»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file"/>
              </a:rPr>
            </a:b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file"/>
              </a:rPr>
              <a:t>Метод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file"/>
              </a:rPr>
              <a:t>«Идеал»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file"/>
              </a:rPr>
              <a:t>Метод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file"/>
              </a:rPr>
              <a:t>«Классификация понятий»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file"/>
              </a:rPr>
            </a:b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file"/>
              </a:rPr>
              <a:t>Метод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file"/>
              </a:rPr>
              <a:t>«Кластер»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 action="ppaction://hlinkfile"/>
              </a:rPr>
              <a:t>Метод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 action="ppaction://hlinkfile"/>
              </a:rPr>
              <a:t>«Концептуальная таблица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 action="ppaction://hlinkfile"/>
              </a:rPr>
              <a:t>»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 action="ppaction://hlinkfile"/>
              </a:rPr>
              <a:t>«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 action="ppaction://hlinkfile"/>
              </a:rPr>
              <a:t>Лист самоконтроля»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 action="ppaction://hlinkfile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2" action="ppaction://hlinkfile"/>
              </a:rPr>
              <a:t>Метод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 action="ppaction://hlinkfile"/>
              </a:rPr>
              <a:t>«Умение задавать вопросы»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3" action="ppaction://hlinkfile"/>
              </a:rPr>
              <a:t>Метод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3" action="ppaction://hlinkfile"/>
              </a:rPr>
              <a:t>«Формулирование проблемы»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4" action="ppaction://hlinkfile"/>
              </a:rPr>
              <a:t>Метод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4" action="ppaction://hlinkfile"/>
              </a:rPr>
              <a:t>«Перекрестная дискуссия»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5" action="ppaction://hlinkfile"/>
              </a:rPr>
              <a:t>Метод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5" action="ppaction://hlinkfile"/>
              </a:rPr>
              <a:t>«Сравнение понятий»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6" action="ppaction://hlinkfile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6" action="ppaction://hlinkfile"/>
              </a:rPr>
              <a:t>Метод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6" action="ppaction://hlinkfile"/>
              </a:rPr>
              <a:t>«Таблица – синтез»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7" action="ppaction://hlinkfile"/>
              </a:rPr>
              <a:t>Метод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7" action="ppaction://hlinkfile"/>
              </a:rPr>
              <a:t>«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7" action="ppaction://hlinkfile"/>
              </a:rPr>
              <a:t>Фишбон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7" action="ppaction://hlinkfile"/>
              </a:rPr>
              <a:t>»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5601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7480" y="802367"/>
            <a:ext cx="10027205" cy="5565775"/>
          </a:xfrm>
        </p:spPr>
        <p:txBody>
          <a:bodyPr>
            <a:noAutofit/>
          </a:bodyPr>
          <a:lstStyle/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Федеральный государственный образовательный стандарт содержит чёткие требования к системе оценки достижения планируемых результатов (пункт 4.1.8). </a:t>
            </a:r>
          </a:p>
          <a:p>
            <a:pPr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В соответствии с ними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система оценки </a:t>
            </a:r>
            <a:r>
              <a:rPr lang="ru-RU" sz="1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должна фиксировать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цели оценочной деятельности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: </a:t>
            </a:r>
          </a:p>
          <a:p>
            <a:pPr marL="68580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а) ориентировать на достижение результата 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духовно-нравственного развития и воспитания  в соответствии с  Программой воспитания и  социализации  школы  «Человек. Природа. Общество»  (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личностные результаты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),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формирования универсальных учебных действий (</a:t>
            </a:r>
            <a:r>
              <a:rPr lang="ru-RU" sz="18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метапредметные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 результаты),</a:t>
            </a:r>
            <a:endParaRPr lang="ru-RU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освоения содержания учебных предметов (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предметные результаты</a:t>
            </a:r>
            <a:r>
              <a:rPr lang="ru-RU" sz="1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);</a:t>
            </a:r>
          </a:p>
          <a:p>
            <a:pPr marL="685800" lvl="0" indent="0" algn="just">
              <a:lnSpc>
                <a:spcPct val="120000"/>
              </a:lnSpc>
              <a:buNone/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б) обеспечивать </a:t>
            </a:r>
            <a:r>
              <a:rPr lang="ru-RU" sz="1800" i="1" dirty="0">
                <a:solidFill>
                  <a:schemeClr val="tx1"/>
                </a:solidFill>
                <a:latin typeface="Times New Roman"/>
                <a:ea typeface="Times New Roman"/>
              </a:rPr>
              <a:t>комплексный подход к оценке всех перечисленных результатов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образования (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предметных, </a:t>
            </a:r>
            <a:r>
              <a:rPr lang="ru-RU" sz="18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метапредметных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 и личностных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);</a:t>
            </a:r>
          </a:p>
          <a:p>
            <a:pPr marL="685800" lvl="0" indent="0" algn="just">
              <a:lnSpc>
                <a:spcPct val="120000"/>
              </a:lnSpc>
              <a:buNone/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в) обеспечить возможность регулирования системы образования на основании полученной информации о достижении планируемых результатов; иными словами − возможность принятия педагогических мер для улучшения и совершенствования процессов образования в каждом классе, в школе</a:t>
            </a:r>
            <a:r>
              <a:rPr lang="ru-RU" sz="1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72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7289" y="136478"/>
            <a:ext cx="9730854" cy="6482686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latin typeface="Times New Roman"/>
              <a:ea typeface="Times New Roman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На </a:t>
            </a:r>
            <a:r>
              <a:rPr lang="ru-RU" sz="2400" dirty="0">
                <a:latin typeface="Times New Roman"/>
                <a:ea typeface="Times New Roman"/>
              </a:rPr>
              <a:t>итоговую оценку на ступени основного общего образования выносятся </a:t>
            </a:r>
            <a:r>
              <a:rPr lang="ru-RU" sz="2400" b="1" i="1" dirty="0">
                <a:latin typeface="Times New Roman"/>
                <a:ea typeface="Times New Roman"/>
              </a:rPr>
              <a:t>только предметные и </a:t>
            </a:r>
            <a:r>
              <a:rPr lang="ru-RU" sz="2400" b="1" i="1" dirty="0" err="1">
                <a:latin typeface="Times New Roman"/>
                <a:ea typeface="Times New Roman"/>
              </a:rPr>
              <a:t>метапредметные</a:t>
            </a:r>
            <a:r>
              <a:rPr lang="ru-RU" sz="2400" b="1" i="1" dirty="0">
                <a:latin typeface="Times New Roman"/>
                <a:ea typeface="Times New Roman"/>
              </a:rPr>
              <a:t> результаты</a:t>
            </a:r>
            <a:r>
              <a:rPr lang="ru-RU" sz="2400" dirty="0">
                <a:latin typeface="Times New Roman"/>
                <a:ea typeface="Times New Roman"/>
              </a:rPr>
              <a:t>, она формируется на основе: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• результатов </a:t>
            </a:r>
            <a:r>
              <a:rPr lang="ru-RU" sz="2400" dirty="0" err="1">
                <a:latin typeface="Times New Roman"/>
                <a:ea typeface="Times New Roman"/>
              </a:rPr>
              <a:t>внутришкольного</a:t>
            </a:r>
            <a:r>
              <a:rPr lang="ru-RU" sz="2400" dirty="0">
                <a:latin typeface="Times New Roman"/>
                <a:ea typeface="Times New Roman"/>
              </a:rPr>
              <a:t> мониторинга образовательных достижений по всем </a:t>
            </a:r>
            <a:r>
              <a:rPr lang="ru-RU" sz="2400" dirty="0" smtClean="0">
                <a:latin typeface="Times New Roman"/>
                <a:ea typeface="Times New Roman"/>
              </a:rPr>
              <a:t>предметам, зафиксированных в оценочных листах, в том числе за промежуточные и итоговые комплексные работы на </a:t>
            </a:r>
            <a:r>
              <a:rPr lang="ru-RU" sz="2400" dirty="0" err="1" smtClean="0">
                <a:latin typeface="Times New Roman"/>
                <a:ea typeface="Times New Roman"/>
              </a:rPr>
              <a:t>межпредметной</a:t>
            </a:r>
            <a:r>
              <a:rPr lang="ru-RU" sz="2400" dirty="0" smtClean="0">
                <a:latin typeface="Times New Roman"/>
                <a:ea typeface="Times New Roman"/>
              </a:rPr>
              <a:t> основе;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• оценок за выполнение итоговых работ по всем учебным предметам;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• оценки за выполнение и защиту индивидуального проекта;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• оценок за работы, выносимые на государственную итоговую </a:t>
            </a:r>
            <a:r>
              <a:rPr lang="ru-RU" sz="2400" dirty="0" smtClean="0">
                <a:latin typeface="Times New Roman"/>
                <a:ea typeface="Times New Roman"/>
              </a:rPr>
              <a:t>аттестацию. </a:t>
            </a:r>
            <a:r>
              <a:rPr lang="ru-RU" sz="2400" dirty="0">
                <a:latin typeface="Times New Roman"/>
                <a:ea typeface="Times New Roman"/>
              </a:rPr>
              <a:t>	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685800" algn="l"/>
              </a:tabLst>
            </a:pP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685800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Достижение личностных результатов не выносится на итоговую оценку обучающихся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, а является предметом оценки эффективности </a:t>
            </a:r>
            <a:r>
              <a:rPr lang="ru-RU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воспитательно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-образовательной деятельности образовательного учреждения и образовательных систем разного уровня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ru-RU" sz="2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4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личностных результатов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3767" y="1705970"/>
            <a:ext cx="9170845" cy="4694830"/>
          </a:xfrm>
        </p:spPr>
        <p:txBody>
          <a:bodyPr>
            <a:normAutofit/>
          </a:bodyPr>
          <a:lstStyle/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Основным </a:t>
            </a:r>
            <a:r>
              <a:rPr lang="ru-RU" sz="2000" b="1" dirty="0">
                <a:latin typeface="Times New Roman"/>
                <a:ea typeface="Times New Roman"/>
              </a:rPr>
              <a:t>объектом</a:t>
            </a:r>
            <a:r>
              <a:rPr lang="ru-RU" sz="2000" dirty="0">
                <a:latin typeface="Times New Roman"/>
                <a:ea typeface="Times New Roman"/>
              </a:rPr>
              <a:t> оценки личностных результатов служит </a:t>
            </a:r>
            <a:r>
              <a:rPr lang="ru-RU" sz="2000" i="1" dirty="0" err="1">
                <a:latin typeface="Times New Roman"/>
                <a:ea typeface="Times New Roman"/>
              </a:rPr>
              <a:t>сформированность</a:t>
            </a:r>
            <a:r>
              <a:rPr lang="ru-RU" sz="2000" i="1" dirty="0">
                <a:latin typeface="Times New Roman"/>
                <a:ea typeface="Times New Roman"/>
              </a:rPr>
              <a:t> универсальных учебных действий</a:t>
            </a:r>
            <a:r>
              <a:rPr lang="ru-RU" sz="2000" dirty="0">
                <a:latin typeface="Times New Roman"/>
                <a:ea typeface="Times New Roman"/>
              </a:rPr>
              <a:t>, включаемых в следующие три основных блока:</a:t>
            </a: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1) </a:t>
            </a:r>
            <a:r>
              <a:rPr lang="ru-RU" sz="2000" dirty="0" err="1">
                <a:latin typeface="Times New Roman"/>
                <a:ea typeface="Times New Roman"/>
              </a:rPr>
              <a:t>сформированность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i="1" dirty="0">
                <a:latin typeface="Times New Roman"/>
                <a:ea typeface="Times New Roman"/>
              </a:rPr>
              <a:t>основ гражданской идентичности</a:t>
            </a:r>
            <a:r>
              <a:rPr lang="ru-RU" sz="2000" dirty="0">
                <a:latin typeface="Times New Roman"/>
                <a:ea typeface="Times New Roman"/>
              </a:rPr>
              <a:t> личности;</a:t>
            </a: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2) готовность к переходу к </a:t>
            </a:r>
            <a:r>
              <a:rPr lang="ru-RU" sz="2000" i="1" dirty="0">
                <a:latin typeface="Times New Roman"/>
                <a:ea typeface="Times New Roman"/>
              </a:rPr>
              <a:t>самообразованию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i="1" dirty="0">
                <a:latin typeface="Times New Roman"/>
                <a:ea typeface="Times New Roman"/>
              </a:rPr>
              <a:t>на основе учебно-познавательной мотивации</a:t>
            </a:r>
            <a:r>
              <a:rPr lang="ru-RU" sz="2000" dirty="0">
                <a:latin typeface="Times New Roman"/>
                <a:ea typeface="Times New Roman"/>
              </a:rPr>
              <a:t>, в том числе готовность к </a:t>
            </a:r>
            <a:r>
              <a:rPr lang="ru-RU" sz="2000" i="1" dirty="0">
                <a:latin typeface="Times New Roman"/>
                <a:ea typeface="Times New Roman"/>
              </a:rPr>
              <a:t>выбору направления профильного образования</a:t>
            </a:r>
            <a:r>
              <a:rPr lang="ru-RU" sz="2000" dirty="0">
                <a:latin typeface="Times New Roman"/>
                <a:ea typeface="Times New Roman"/>
              </a:rPr>
              <a:t>;</a:t>
            </a: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3) </a:t>
            </a:r>
            <a:r>
              <a:rPr lang="ru-RU" sz="2000" dirty="0" err="1">
                <a:latin typeface="Times New Roman"/>
                <a:ea typeface="Times New Roman"/>
              </a:rPr>
              <a:t>сформированность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социальных компетенций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включая ценностно-смысловые установки и моральные нормы (ценностное  отношение  к  приоритетным  ценностям  Человек.  Природа. Общество), опыт социальных и межличностных отношений, правосознание</a:t>
            </a:r>
            <a:r>
              <a:rPr lang="ru-RU" sz="2000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2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516" y="70238"/>
            <a:ext cx="8911687" cy="694037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7932" y="1037230"/>
            <a:ext cx="9730853" cy="5153381"/>
          </a:xfrm>
        </p:spPr>
        <p:txBody>
          <a:bodyPr>
            <a:normAutofit/>
          </a:bodyPr>
          <a:lstStyle/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Основным </a:t>
            </a:r>
            <a:r>
              <a:rPr lang="ru-RU" sz="2000" b="1" dirty="0">
                <a:latin typeface="Times New Roman"/>
                <a:ea typeface="Times New Roman"/>
              </a:rPr>
              <a:t>объектом</a:t>
            </a:r>
            <a:r>
              <a:rPr lang="ru-RU" sz="2000" dirty="0">
                <a:latin typeface="Times New Roman"/>
                <a:ea typeface="Times New Roman"/>
              </a:rPr>
              <a:t>  оценки </a:t>
            </a:r>
            <a:r>
              <a:rPr lang="ru-RU" sz="2000" dirty="0" err="1">
                <a:latin typeface="Times New Roman"/>
                <a:ea typeface="Times New Roman"/>
              </a:rPr>
              <a:t>метапредметных</a:t>
            </a:r>
            <a:r>
              <a:rPr lang="ru-RU" sz="2000" dirty="0">
                <a:latin typeface="Times New Roman"/>
                <a:ea typeface="Times New Roman"/>
              </a:rPr>
              <a:t>  результатов служит </a:t>
            </a:r>
            <a:r>
              <a:rPr lang="ru-RU" sz="2000" i="1" dirty="0" err="1">
                <a:latin typeface="Times New Roman"/>
                <a:ea typeface="Times New Roman"/>
              </a:rPr>
              <a:t>сформированность</a:t>
            </a:r>
            <a:r>
              <a:rPr lang="ru-RU" sz="2000" i="1" dirty="0">
                <a:latin typeface="Times New Roman"/>
                <a:ea typeface="Times New Roman"/>
              </a:rPr>
              <a:t> ряда  регулятивных,   коммуникативных  и познавательных  универсальных действий</a:t>
            </a:r>
            <a:r>
              <a:rPr lang="ru-RU" sz="2000" dirty="0">
                <a:latin typeface="Times New Roman"/>
                <a:ea typeface="Times New Roman"/>
              </a:rPr>
              <a:t>,  т.е. таких умственных действий учащихся, которые направлены  на анализ и управление своей  познавательной  деятельности. К ним относится:</a:t>
            </a:r>
          </a:p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Calibri"/>
              </a:rPr>
              <a:t>• способность и готовность к освоению систематических знаний, их самостоятельному пополнению, переносу и интеграции;</a:t>
            </a:r>
          </a:p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Calibri"/>
              </a:rPr>
              <a:t>• способность к сотрудничеству и коммуникации;</a:t>
            </a:r>
          </a:p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Calibri"/>
              </a:rPr>
              <a:t>• способность к решению личностно и социально значимых проблем и воплощению найденных решений в практику;</a:t>
            </a:r>
          </a:p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Calibri"/>
              </a:rPr>
              <a:t>• способность и готовность к использованию ИКТ в целях обучения и развития;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    •</a:t>
            </a:r>
            <a:r>
              <a:rPr lang="ru-RU" sz="2000" dirty="0">
                <a:latin typeface="Times New Roman"/>
                <a:ea typeface="Times New Roman"/>
              </a:rPr>
              <a:t> способность к самоорганизации, </a:t>
            </a:r>
            <a:r>
              <a:rPr lang="ru-RU" sz="2000" dirty="0" err="1">
                <a:latin typeface="Times New Roman"/>
                <a:ea typeface="Times New Roman"/>
              </a:rPr>
              <a:t>саморегуляции</a:t>
            </a:r>
            <a:r>
              <a:rPr lang="ru-RU" sz="2000" dirty="0">
                <a:latin typeface="Times New Roman"/>
                <a:ea typeface="Times New Roman"/>
              </a:rPr>
              <a:t> и рефлексии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422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9764" y="20644"/>
            <a:ext cx="7282218" cy="743631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предметных результатов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9995" y="764275"/>
            <a:ext cx="9689909" cy="5964071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Основным </a:t>
            </a:r>
            <a:r>
              <a:rPr lang="ru-RU" sz="2600" b="1" dirty="0">
                <a:latin typeface="Times New Roman"/>
                <a:ea typeface="Times New Roman"/>
              </a:rPr>
              <a:t>объектом</a:t>
            </a:r>
            <a:r>
              <a:rPr lang="ru-RU" sz="2600" dirty="0">
                <a:latin typeface="Times New Roman"/>
                <a:ea typeface="Times New Roman"/>
              </a:rPr>
              <a:t> оценки предметных результатов в соответствии с требованиями Стандарта является </a:t>
            </a:r>
            <a:r>
              <a:rPr lang="ru-RU" sz="2600" i="1" dirty="0">
                <a:latin typeface="Times New Roman"/>
                <a:ea typeface="Times New Roman"/>
              </a:rPr>
              <a:t>способность к решению учебно-познавательных и учебно-практических задач, основанных на изучаемом учебном материале, с использованием способов действий</a:t>
            </a:r>
            <a:r>
              <a:rPr lang="ru-RU" sz="2600" dirty="0">
                <a:latin typeface="Times New Roman"/>
                <a:ea typeface="Times New Roman"/>
              </a:rPr>
              <a:t>, релевантных содержанию учебных предметов, в том числе </a:t>
            </a:r>
            <a:r>
              <a:rPr lang="ru-RU" sz="2600" dirty="0" err="1">
                <a:latin typeface="Times New Roman"/>
                <a:ea typeface="Times New Roman"/>
              </a:rPr>
              <a:t>метапредметных</a:t>
            </a:r>
            <a:r>
              <a:rPr lang="ru-RU" sz="2600" dirty="0">
                <a:latin typeface="Times New Roman"/>
                <a:ea typeface="Times New Roman"/>
              </a:rPr>
              <a:t> (познавательных, регулятивных, коммуникативных) действий.</a:t>
            </a:r>
          </a:p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Система оценки предметных результатов освоения учебных программ с учётом уровневого подхода, принятого в Стандарте, предполагает </a:t>
            </a:r>
            <a:r>
              <a:rPr lang="ru-RU" sz="2600" b="1" dirty="0">
                <a:latin typeface="Times New Roman"/>
                <a:ea typeface="Times New Roman"/>
              </a:rPr>
              <a:t>выделение</a:t>
            </a:r>
            <a:r>
              <a:rPr lang="ru-RU" sz="2600" dirty="0">
                <a:latin typeface="Times New Roman"/>
                <a:ea typeface="Times New Roman"/>
              </a:rPr>
              <a:t> </a:t>
            </a:r>
            <a:r>
              <a:rPr lang="ru-RU" sz="2600" b="1" dirty="0">
                <a:latin typeface="Times New Roman"/>
                <a:ea typeface="Times New Roman"/>
              </a:rPr>
              <a:t>базового уровня достижений как точки отсчёта</a:t>
            </a:r>
            <a:r>
              <a:rPr lang="ru-RU" sz="2600" dirty="0">
                <a:latin typeface="Times New Roman"/>
                <a:ea typeface="Times New Roman"/>
              </a:rPr>
              <a:t> при построении всей системы оценки и организации индивидуальной работы с обучающимися.</a:t>
            </a:r>
          </a:p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Реальные достижения обучающихся могут соответствовать базовому уровню, а могут отличаться от него как </a:t>
            </a:r>
            <a:r>
              <a:rPr lang="ru-RU" sz="2600" i="1" dirty="0">
                <a:latin typeface="Times New Roman"/>
                <a:ea typeface="Times New Roman"/>
              </a:rPr>
              <a:t>в сторону превышения</a:t>
            </a:r>
            <a:r>
              <a:rPr lang="ru-RU" sz="2600" dirty="0">
                <a:latin typeface="Times New Roman"/>
                <a:ea typeface="Times New Roman"/>
              </a:rPr>
              <a:t>, так и в </a:t>
            </a:r>
            <a:r>
              <a:rPr lang="ru-RU" sz="2600" i="1" dirty="0">
                <a:latin typeface="Times New Roman"/>
                <a:ea typeface="Times New Roman"/>
              </a:rPr>
              <a:t>сторону </a:t>
            </a:r>
            <a:r>
              <a:rPr lang="ru-RU" sz="2600" i="1" dirty="0" err="1">
                <a:latin typeface="Times New Roman"/>
                <a:ea typeface="Times New Roman"/>
              </a:rPr>
              <a:t>недостижения</a:t>
            </a:r>
            <a:r>
              <a:rPr lang="ru-RU" sz="2600" i="1" dirty="0" smtClean="0">
                <a:latin typeface="Times New Roman"/>
                <a:ea typeface="Times New Roman"/>
              </a:rPr>
              <a:t>.</a:t>
            </a:r>
          </a:p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600" i="1" u="sng" dirty="0" smtClean="0">
                <a:latin typeface="Times New Roman"/>
                <a:ea typeface="Times New Roman"/>
              </a:rPr>
              <a:t>Уровни достижения образовательных результатов</a:t>
            </a:r>
          </a:p>
          <a:p>
            <a:pPr marL="57150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Повышенный</a:t>
            </a:r>
          </a:p>
          <a:p>
            <a:pPr marL="57150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Высокий </a:t>
            </a:r>
          </a:p>
          <a:p>
            <a:pPr marL="571500" lvl="0" indent="-3429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prstClr val="black"/>
                </a:solidFill>
                <a:latin typeface="Times New Roman"/>
                <a:ea typeface="Times New Roman"/>
              </a:rPr>
              <a:t>Базовый</a:t>
            </a:r>
          </a:p>
          <a:p>
            <a:pPr marL="57150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Пониженный </a:t>
            </a:r>
          </a:p>
          <a:p>
            <a:pPr marL="57150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Низкий </a:t>
            </a:r>
            <a:endParaRPr lang="ru-RU" sz="2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1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8394" y="405746"/>
            <a:ext cx="7137929" cy="128089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Портфель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78424"/>
            <a:ext cx="8915400" cy="4532798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– </a:t>
            </a:r>
            <a:r>
              <a:rPr lang="ru-RU" sz="2000" dirty="0">
                <a:latin typeface="Times New Roman"/>
                <a:ea typeface="Times New Roman"/>
              </a:rPr>
              <a:t>это сборник работ и результатов, которые показывают усилия, прогресс и достижения ученика в разных областях (учёба, творчество, общение, здоровье, полезный людям труд и т.д.), а также самоанализ учеником своих текущих достижений и недостатков, позволяющих самому определять цели своего дальнейшего развития.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000" b="1" dirty="0" smtClean="0">
                <a:latin typeface="Times New Roman"/>
                <a:ea typeface="Times New Roman"/>
              </a:rPr>
              <a:t> </a:t>
            </a:r>
            <a:r>
              <a:rPr lang="ru-RU" sz="2000" b="1" dirty="0">
                <a:latin typeface="Times New Roman"/>
                <a:ea typeface="Times New Roman"/>
              </a:rPr>
              <a:t>Основные разделы «Портфеля достижений»</a:t>
            </a:r>
            <a:r>
              <a:rPr lang="ru-RU" sz="2000" dirty="0">
                <a:latin typeface="Times New Roman"/>
                <a:ea typeface="Times New Roman"/>
              </a:rPr>
              <a:t>: </a:t>
            </a:r>
          </a:p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показатели предметных результатов (контрольные работы, данные из таблиц результатов, выборки проектных, творческих и других работ по разным предметам</a:t>
            </a:r>
            <a:r>
              <a:rPr lang="ru-RU" sz="2000" dirty="0" smtClean="0">
                <a:latin typeface="Times New Roman"/>
                <a:ea typeface="Times New Roman"/>
              </a:rPr>
              <a:t>);</a:t>
            </a:r>
          </a:p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показатели </a:t>
            </a:r>
            <a:r>
              <a:rPr lang="ru-RU" sz="2000" dirty="0" err="1" smtClean="0">
                <a:latin typeface="Times New Roman"/>
                <a:ea typeface="Times New Roman"/>
              </a:rPr>
              <a:t>метапредметных</a:t>
            </a:r>
            <a:r>
              <a:rPr lang="ru-RU" sz="2000" dirty="0" smtClean="0">
                <a:latin typeface="Times New Roman"/>
                <a:ea typeface="Times New Roman"/>
              </a:rPr>
              <a:t> результатов;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/>
                <a:ea typeface="Times New Roman"/>
              </a:rPr>
              <a:t>показатели </a:t>
            </a:r>
            <a:r>
              <a:rPr lang="ru-RU" sz="2000" dirty="0">
                <a:latin typeface="Times New Roman"/>
                <a:ea typeface="Times New Roman"/>
              </a:rPr>
              <a:t>личностных </a:t>
            </a:r>
            <a:r>
              <a:rPr lang="ru-RU" sz="2000" dirty="0" smtClean="0">
                <a:latin typeface="Times New Roman"/>
                <a:ea typeface="Times New Roman"/>
              </a:rPr>
              <a:t>результатов.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581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содержание ПОРТФОЛИО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документов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работ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отзывов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3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4930" y="247773"/>
            <a:ext cx="8084348" cy="60211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личностных результатов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799" y="1163140"/>
            <a:ext cx="10211125" cy="57258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 action="ppaction://hlinkfile"/>
              </a:rPr>
              <a:t>Методика диагностики личностного роста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 action="ppaction://hlinkfile"/>
              </a:rPr>
              <a:t>школьников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Социометрическое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изучение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межличностных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отношений в детском коллективе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П.В.Степанов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Д.В.Григорьев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И.В.Степанова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«КЛАССНОМУ РУКОВОДИТЕЛЮ 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ДИАГНОСТИКЕ ПРОЦЕССА ВОСПИТАНИЯ 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КЛАССЕ» Москва 2006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Освоение </a:t>
            </a:r>
            <a:r>
              <a:rPr lang="ru-RU" sz="2600" b="1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социальных норм, правил поведения, ролей и форм социальной жизни в группах и сообществах, включая взрослые и социальные сообщества 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1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нравственной воспитанности по методике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М.И.Шиловой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Изучение ценностных ориентаций личности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Р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.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Рокича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294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520</TotalTime>
  <Words>938</Words>
  <Application>Microsoft Office PowerPoint</Application>
  <PresentationFormat>Широкоэкранный</PresentationFormat>
  <Paragraphs>105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Symbol</vt:lpstr>
      <vt:lpstr>Times New Roman</vt:lpstr>
      <vt:lpstr>Wingdings</vt:lpstr>
      <vt:lpstr>Wingdings 2</vt:lpstr>
      <vt:lpstr>Wingdings 3</vt:lpstr>
      <vt:lpstr>HDOfficeLightV0</vt:lpstr>
      <vt:lpstr>Легкий дым</vt:lpstr>
      <vt:lpstr>Диагностика результатов освоения образовательных программ</vt:lpstr>
      <vt:lpstr>ФГОС </vt:lpstr>
      <vt:lpstr>Презентация PowerPoint</vt:lpstr>
      <vt:lpstr>Оценка личностных результатов</vt:lpstr>
      <vt:lpstr>Оценка метапредметных результатов</vt:lpstr>
      <vt:lpstr>Оценка предметных результатов </vt:lpstr>
      <vt:lpstr>Портфель достижений ученика </vt:lpstr>
      <vt:lpstr>Основное содержание ПОРТФОЛИО</vt:lpstr>
      <vt:lpstr>Диагностика личностных результатов</vt:lpstr>
      <vt:lpstr>Диагностика результатов</vt:lpstr>
      <vt:lpstr>Формирование ответственного отношения к учению, готовности и способности обучающихся к саморазвитию и самообразованию на основе мотивации к обучению и познанию</vt:lpstr>
      <vt:lpstr>Формирование осознанного, уважительного и доброжелательного отношения к другому человеку, его мнению, мировоззрению, культуре, языку, вере, гражданской позиции, к истории, культуре, религии, традициям, языкам, ценностям народов России и народов мира; готовности и способности вести диалог с другими людьми и достигать в нём взаимопонимания </vt:lpstr>
      <vt:lpstr>Диагностика коммуникативных УУД</vt:lpstr>
      <vt:lpstr>Диагностика регулятивных УУД</vt:lpstr>
      <vt:lpstr>Диагностика уровня сформированности общеучебных умений и навыков учащихся М.Ступницкой  </vt:lpstr>
      <vt:lpstr>Диагностики сформированности УУД на основе приемов ТРКМЧП: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Александровна</dc:creator>
  <cp:lastModifiedBy>Ирина</cp:lastModifiedBy>
  <cp:revision>36</cp:revision>
  <dcterms:created xsi:type="dcterms:W3CDTF">2016-03-20T16:25:16Z</dcterms:created>
  <dcterms:modified xsi:type="dcterms:W3CDTF">2017-02-16T19:52:25Z</dcterms:modified>
</cp:coreProperties>
</file>